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6"/>
  </p:notesMasterIdLst>
  <p:sldIdLst>
    <p:sldId id="256" r:id="rId2"/>
    <p:sldId id="670" r:id="rId3"/>
    <p:sldId id="258" r:id="rId4"/>
    <p:sldId id="259" r:id="rId5"/>
    <p:sldId id="260" r:id="rId6"/>
    <p:sldId id="261" r:id="rId7"/>
    <p:sldId id="262" r:id="rId8"/>
    <p:sldId id="263" r:id="rId9"/>
    <p:sldId id="265" r:id="rId10"/>
    <p:sldId id="264" r:id="rId11"/>
    <p:sldId id="275" r:id="rId12"/>
    <p:sldId id="667" r:id="rId13"/>
    <p:sldId id="288" r:id="rId14"/>
    <p:sldId id="294" r:id="rId15"/>
    <p:sldId id="673" r:id="rId16"/>
    <p:sldId id="290" r:id="rId17"/>
    <p:sldId id="292" r:id="rId18"/>
    <p:sldId id="293" r:id="rId19"/>
    <p:sldId id="682" r:id="rId20"/>
    <p:sldId id="291" r:id="rId21"/>
    <p:sldId id="296" r:id="rId22"/>
    <p:sldId id="306" r:id="rId23"/>
    <p:sldId id="345" r:id="rId24"/>
    <p:sldId id="272" r:id="rId25"/>
    <p:sldId id="279" r:id="rId26"/>
    <p:sldId id="346" r:id="rId27"/>
    <p:sldId id="347" r:id="rId28"/>
    <p:sldId id="285" r:id="rId29"/>
    <p:sldId id="363" r:id="rId30"/>
    <p:sldId id="384" r:id="rId31"/>
    <p:sldId id="369" r:id="rId32"/>
    <p:sldId id="353" r:id="rId33"/>
    <p:sldId id="355" r:id="rId34"/>
    <p:sldId id="357" r:id="rId35"/>
    <p:sldId id="354" r:id="rId36"/>
    <p:sldId id="678" r:id="rId37"/>
    <p:sldId id="679" r:id="rId38"/>
    <p:sldId id="680" r:id="rId39"/>
    <p:sldId id="675" r:id="rId40"/>
    <p:sldId id="692" r:id="rId41"/>
    <p:sldId id="694" r:id="rId42"/>
    <p:sldId id="696" r:id="rId43"/>
    <p:sldId id="695" r:id="rId44"/>
    <p:sldId id="69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147" autoAdjust="0"/>
  </p:normalViewPr>
  <p:slideViewPr>
    <p:cSldViewPr snapToGrid="0" showGuides="1">
      <p:cViewPr varScale="1">
        <p:scale>
          <a:sx n="74" d="100"/>
          <a:sy n="74" d="100"/>
        </p:scale>
        <p:origin x="1042"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CF208A-4087-4FE9-8AF9-C4E068D871F4}" type="datetimeFigureOut">
              <a:rPr kumimoji="1" lang="ja-JP" altLang="en-US" smtClean="0"/>
              <a:pPr/>
              <a:t>2024/11/14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62031-2ACB-4B5E-BF0D-CCEDF11D897D}" type="slidenum">
              <a:rPr kumimoji="1" lang="ja-JP" altLang="en-US" smtClean="0"/>
              <a:pPr/>
              <a:t>‹#›</a:t>
            </a:fld>
            <a:endParaRPr kumimoji="1" lang="ja-JP" altLang="en-US"/>
          </a:p>
        </p:txBody>
      </p:sp>
    </p:spTree>
    <p:extLst>
      <p:ext uri="{BB962C8B-B14F-4D97-AF65-F5344CB8AC3E}">
        <p14:creationId xmlns:p14="http://schemas.microsoft.com/office/powerpoint/2010/main" val="166369781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ity.toyokawa.lg.jp/kurashi/fukushikaigo/koreishafukushi/ikigai/seikatusiensei.files/gaido0412.pdf" TargetMode="External"/><Relationship Id="rId2" Type="http://schemas.openxmlformats.org/officeDocument/2006/relationships/slide" Target="../slides/slide28.xml"/><Relationship Id="rId1" Type="http://schemas.openxmlformats.org/officeDocument/2006/relationships/notesMaster" Target="../notesMasters/notesMaster1.xml"/><Relationship Id="rId5" Type="http://schemas.openxmlformats.org/officeDocument/2006/relationships/hyperlink" Target="https://www.city.toyokawa.lg.jp/kurashi/fukushikaigo/koreishafukushi/ikigai/seikatusiensei.files/R6kurashinosapo-ta-.pdf" TargetMode="External"/><Relationship Id="rId4" Type="http://schemas.openxmlformats.org/officeDocument/2006/relationships/hyperlink" Target="https://www.city.toyokawa.lg.jp/kurashi/fukushikaigo/koreishafukushi/ikigai/seikatusiensei.files/menkyohennou0509.pdf"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B6A8E1F2-9CFF-47A6-80AC-67719264C8EE}"/>
              </a:ext>
            </a:extLst>
          </p:cNvPr>
          <p:cNvSpPr>
            <a:spLocks noGrp="1" noRot="1" noChangeAspect="1" noTextEdit="1"/>
          </p:cNvSpPr>
          <p:nvPr>
            <p:ph type="sldImg"/>
          </p:nvPr>
        </p:nvSpPr>
        <p:spPr bwMode="auto">
          <a:xfrm>
            <a:off x="365125" y="681038"/>
            <a:ext cx="6054725"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a:extLst>
              <a:ext uri="{FF2B5EF4-FFF2-40B4-BE49-F238E27FC236}">
                <a16:creationId xmlns:a16="http://schemas.microsoft.com/office/drawing/2014/main" id="{441D1112-BE0D-41C6-9028-D5B0FD3A1B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4580" name="スライド番号プレースホルダー 3">
            <a:extLst>
              <a:ext uri="{FF2B5EF4-FFF2-40B4-BE49-F238E27FC236}">
                <a16:creationId xmlns:a16="http://schemas.microsoft.com/office/drawing/2014/main" id="{ED951EF6-1356-4DAB-B7EE-2C8618BCBA58}"/>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69EA7195-1DEC-49B8-B0FD-20ED97F7AE21}" type="slidenum">
              <a:rPr lang="ja-JP" altLang="en-US">
                <a:solidFill>
                  <a:srgbClr val="000000"/>
                </a:solidFill>
                <a:latin typeface="Calibri" panose="020F0502020204030204" pitchFamily="34" charset="0"/>
              </a:rPr>
              <a:pPr eaLnBrk="1" hangingPunct="1"/>
              <a:t>5</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4D77EC-9071-41B5-9572-AAC235724E71}" type="slidenum">
              <a:rPr kumimoji="1" lang="ja-JP" altLang="en-US" smtClean="0"/>
              <a:pPr/>
              <a:t>20</a:t>
            </a:fld>
            <a:endParaRPr kumimoji="1" lang="ja-JP" altLang="en-US"/>
          </a:p>
        </p:txBody>
      </p:sp>
    </p:spTree>
    <p:extLst>
      <p:ext uri="{BB962C8B-B14F-4D97-AF65-F5344CB8AC3E}">
        <p14:creationId xmlns:p14="http://schemas.microsoft.com/office/powerpoint/2010/main" val="113815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まず地域ケア会議とは地域ケア</a:t>
            </a:r>
            <a:r>
              <a:rPr kumimoji="1" lang="ja-JP" altLang="en-US"/>
              <a:t>個別会議，地域</a:t>
            </a:r>
            <a:r>
              <a:rPr kumimoji="1" lang="ja-JP" altLang="en-US" dirty="0"/>
              <a:t>ケア推進会議</a:t>
            </a:r>
            <a:r>
              <a:rPr kumimoji="1" lang="ja-JP" altLang="en-US"/>
              <a:t>に分かれます．</a:t>
            </a:r>
            <a:endParaRPr kumimoji="1" lang="en-US" altLang="ja-JP" dirty="0"/>
          </a:p>
          <a:p>
            <a:r>
              <a:rPr kumimoji="1" lang="ja-JP" altLang="en-US" dirty="0"/>
              <a:t>個別会議は個別事例</a:t>
            </a:r>
            <a:r>
              <a:rPr kumimoji="1" lang="ja-JP" altLang="en-US"/>
              <a:t>の検討，推進</a:t>
            </a:r>
            <a:r>
              <a:rPr kumimoji="1" lang="ja-JP" altLang="en-US" dirty="0"/>
              <a:t>会議は施策の立案・提言と</a:t>
            </a:r>
            <a:r>
              <a:rPr kumimoji="1" lang="ja-JP" altLang="en-US"/>
              <a:t>なっています．</a:t>
            </a:r>
            <a:endParaRPr kumimoji="1" lang="en-US" altLang="ja-JP" dirty="0"/>
          </a:p>
          <a:p>
            <a:r>
              <a:rPr kumimoji="1" lang="ja-JP" altLang="en-US"/>
              <a:t>今回，新城市</a:t>
            </a:r>
            <a:r>
              <a:rPr kumimoji="1" lang="ja-JP" altLang="en-US" dirty="0"/>
              <a:t>で立ち上げます自立支援に向けた地域個別ケア会議は地域ケア個別会議</a:t>
            </a:r>
            <a:r>
              <a:rPr kumimoji="1" lang="ja-JP" altLang="en-US"/>
              <a:t>にあたります．</a:t>
            </a:r>
            <a:endParaRPr kumimoji="1" lang="en-US" altLang="ja-JP" dirty="0"/>
          </a:p>
          <a:p>
            <a:r>
              <a:rPr kumimoji="1" lang="ja-JP" altLang="en-US" dirty="0"/>
              <a:t>少し言葉がややこしい</a:t>
            </a:r>
            <a:r>
              <a:rPr kumimoji="1" lang="ja-JP" altLang="en-US"/>
              <a:t>ですが，スライド</a:t>
            </a:r>
            <a:r>
              <a:rPr kumimoji="1" lang="ja-JP" altLang="en-US" dirty="0"/>
              <a:t>にあります介護予防のための地域ケア個別会議とは国が使っている</a:t>
            </a:r>
            <a:r>
              <a:rPr kumimoji="1" lang="ja-JP" altLang="en-US"/>
              <a:t>名称で，この</a:t>
            </a:r>
            <a:r>
              <a:rPr kumimoji="1" lang="ja-JP" altLang="en-US" dirty="0"/>
              <a:t>ことを新城市では自立支援に向けた地域個別ケア会議と</a:t>
            </a:r>
            <a:r>
              <a:rPr kumimoji="1" lang="ja-JP" altLang="en-US"/>
              <a:t>しています．</a:t>
            </a:r>
            <a:endParaRPr kumimoji="1" lang="en-US" altLang="ja-JP" dirty="0"/>
          </a:p>
          <a:p>
            <a:r>
              <a:rPr kumimoji="1" lang="ja-JP" altLang="en-US" dirty="0"/>
              <a:t>これから地域ケア会議や地域ケア</a:t>
            </a:r>
            <a:r>
              <a:rPr kumimoji="1" lang="ja-JP" altLang="en-US"/>
              <a:t>個別会議，介護</a:t>
            </a:r>
            <a:r>
              <a:rPr kumimoji="1" lang="ja-JP" altLang="en-US" dirty="0"/>
              <a:t>予防のための等言葉としては出て</a:t>
            </a:r>
            <a:r>
              <a:rPr kumimoji="1" lang="ja-JP" altLang="en-US"/>
              <a:t>きますが，意味合い</a:t>
            </a:r>
            <a:r>
              <a:rPr kumimoji="1" lang="ja-JP" altLang="en-US" dirty="0"/>
              <a:t>としてはすべてこれから立ち上げます自立支援に向けた地域個別ケア会議と理解</a:t>
            </a:r>
            <a:r>
              <a:rPr kumimoji="1" lang="ja-JP" altLang="en-US"/>
              <a:t>してください．</a:t>
            </a:r>
            <a:endParaRPr kumimoji="1" lang="ja-JP" altLang="en-US"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22</a:t>
            </a:fld>
            <a:endParaRPr kumimoji="1" lang="ja-JP" altLang="en-US"/>
          </a:p>
        </p:txBody>
      </p:sp>
    </p:spTree>
    <p:extLst>
      <p:ext uri="{BB962C8B-B14F-4D97-AF65-F5344CB8AC3E}">
        <p14:creationId xmlns:p14="http://schemas.microsoft.com/office/powerpoint/2010/main" val="3157701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前スライドを図にして説明</a:t>
            </a:r>
          </a:p>
        </p:txBody>
      </p:sp>
      <p:sp>
        <p:nvSpPr>
          <p:cNvPr id="4" name="スライド番号プレースホルダー 3"/>
          <p:cNvSpPr>
            <a:spLocks noGrp="1"/>
          </p:cNvSpPr>
          <p:nvPr>
            <p:ph type="sldNum" sz="quarter" idx="5"/>
          </p:nvPr>
        </p:nvSpPr>
        <p:spPr/>
        <p:txBody>
          <a:bodyPr/>
          <a:lstStyle/>
          <a:p>
            <a:fld id="{ABA67B43-B124-4766-8F8F-A7FA073A2477}" type="slidenum">
              <a:rPr kumimoji="1" lang="ja-JP" altLang="en-US" smtClean="0"/>
              <a:pPr/>
              <a:t>23</a:t>
            </a:fld>
            <a:endParaRPr kumimoji="1" lang="ja-JP" altLang="en-US"/>
          </a:p>
        </p:txBody>
      </p:sp>
    </p:spTree>
    <p:extLst>
      <p:ext uri="{BB962C8B-B14F-4D97-AF65-F5344CB8AC3E}">
        <p14:creationId xmlns:p14="http://schemas.microsoft.com/office/powerpoint/2010/main" val="3722004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介護予防普及展開事業の</a:t>
            </a:r>
            <a:r>
              <a:rPr kumimoji="1" lang="ja-JP" altLang="en-US"/>
              <a:t>概要です．</a:t>
            </a:r>
            <a:endParaRPr kumimoji="1" lang="en-US" altLang="ja-JP" dirty="0"/>
          </a:p>
          <a:p>
            <a:r>
              <a:rPr kumimoji="1" lang="ja-JP" altLang="en-US" dirty="0"/>
              <a:t>基本的には自立支援型の地域ケア会議の立ち上げ支援と</a:t>
            </a:r>
            <a:r>
              <a:rPr kumimoji="1" lang="ja-JP" altLang="en-US"/>
              <a:t>なっています．</a:t>
            </a:r>
            <a:endParaRPr kumimoji="1" lang="en-US" altLang="ja-JP" dirty="0"/>
          </a:p>
          <a:p>
            <a:r>
              <a:rPr kumimoji="1" lang="ja-JP" altLang="en-US" dirty="0"/>
              <a:t>この中にアドバイザーという立場が</a:t>
            </a:r>
            <a:r>
              <a:rPr kumimoji="1" lang="ja-JP" altLang="en-US"/>
              <a:t>示されておりまして，自立支援型の地域ケア会議の立ち上げ</a:t>
            </a:r>
            <a:r>
              <a:rPr kumimoji="1" lang="ja-JP" altLang="en-US" dirty="0"/>
              <a:t>支援ということで</a:t>
            </a:r>
            <a:r>
              <a:rPr kumimoji="1" lang="ja-JP" altLang="en-US"/>
              <a:t>関わらせていただきます．</a:t>
            </a:r>
            <a:endParaRPr kumimoji="1" lang="en-US" altLang="ja-JP" dirty="0"/>
          </a:p>
          <a:p>
            <a:r>
              <a:rPr kumimoji="1" lang="ja-JP" altLang="en-US" dirty="0"/>
              <a:t>現在各専門職の人材育成やインフォーマルサービス等徐々に進んできている</a:t>
            </a:r>
            <a:r>
              <a:rPr kumimoji="1" lang="ja-JP" altLang="en-US"/>
              <a:t>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24</a:t>
            </a:fld>
            <a:endParaRPr kumimoji="1" lang="ja-JP" altLang="en-US"/>
          </a:p>
        </p:txBody>
      </p:sp>
    </p:spTree>
    <p:extLst>
      <p:ext uri="{BB962C8B-B14F-4D97-AF65-F5344CB8AC3E}">
        <p14:creationId xmlns:p14="http://schemas.microsoft.com/office/powerpoint/2010/main" val="2924834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地域ケア会議には</a:t>
            </a:r>
            <a:r>
              <a:rPr kumimoji="1" lang="en-US" altLang="ja-JP" dirty="0"/>
              <a:t>5</a:t>
            </a:r>
            <a:r>
              <a:rPr kumimoji="1" lang="ja-JP" altLang="en-US" dirty="0"/>
              <a:t>つの機能があります．</a:t>
            </a:r>
            <a:endParaRPr kumimoji="1" lang="en-US" altLang="ja-JP" dirty="0"/>
          </a:p>
          <a:p>
            <a:r>
              <a:rPr kumimoji="1" lang="ja-JP" altLang="en-US" dirty="0"/>
              <a:t>ますは個別課題の解決．これは事例検討ですので当然その方の個別の課題を解決するにはどうするかという視点で話し合われます．</a:t>
            </a:r>
            <a:endParaRPr kumimoji="1" lang="en-US" altLang="ja-JP" dirty="0"/>
          </a:p>
          <a:p>
            <a:r>
              <a:rPr kumimoji="1" lang="ja-JP" altLang="en-US" dirty="0"/>
              <a:t>また，会議を通して地域の専門職や包括支援センター等顔の見える関係づくりにも役立ちます．さらに発展するとネットワークが構築され情報共有等がよりしやすい環境がとともってきます．</a:t>
            </a:r>
            <a:endParaRPr kumimoji="1" lang="en-US" altLang="ja-JP" dirty="0"/>
          </a:p>
          <a:p>
            <a:r>
              <a:rPr kumimoji="1" lang="ja-JP" altLang="en-US" dirty="0"/>
              <a:t>次に個別課題をとおして地域課題の発見に繋がります．たとえば新城市さんですと私のイメージですが交通の確保が大変そうだと思います．</a:t>
            </a:r>
            <a:endParaRPr kumimoji="1" lang="en-US" altLang="ja-JP" dirty="0"/>
          </a:p>
          <a:p>
            <a:r>
              <a:rPr kumimoji="1" lang="ja-JP" altLang="en-US" dirty="0"/>
              <a:t>車を運転できなくなった高齢者に自立支援のために外に出かけましょうと言っても交通手段がないといったことが起きます．</a:t>
            </a:r>
            <a:endParaRPr kumimoji="1" lang="en-US" altLang="ja-JP" dirty="0"/>
          </a:p>
          <a:p>
            <a:r>
              <a:rPr kumimoji="1" lang="ja-JP" altLang="en-US" dirty="0"/>
              <a:t>こうした問題は高齢者個別の課題ではなく，地域の課題になりますので事例を通して地域課題の発見にもつながります．</a:t>
            </a:r>
            <a:endParaRPr kumimoji="1" lang="en-US" altLang="ja-JP" dirty="0"/>
          </a:p>
          <a:p>
            <a:r>
              <a:rPr kumimoji="1" lang="ja-JP" altLang="en-US" dirty="0"/>
              <a:t>地域課題が見つかると環境づくりや資源開発の視点から政策の形成を行い課題を解決してく事になります．</a:t>
            </a:r>
            <a:endParaRPr kumimoji="1" lang="en-US" altLang="ja-JP" dirty="0"/>
          </a:p>
          <a:p>
            <a:r>
              <a:rPr kumimoji="1" lang="ja-JP" altLang="en-US" dirty="0"/>
              <a:t>もちろんできることとできないことはあると思いますが課題を明らかにして可能な限り最善の解決策を考えるきっかけに地域ケア会議がなるということです．</a:t>
            </a:r>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25</a:t>
            </a:fld>
            <a:endParaRPr kumimoji="1" lang="ja-JP" altLang="en-US"/>
          </a:p>
        </p:txBody>
      </p:sp>
    </p:spTree>
    <p:extLst>
      <p:ext uri="{BB962C8B-B14F-4D97-AF65-F5344CB8AC3E}">
        <p14:creationId xmlns:p14="http://schemas.microsoft.com/office/powerpoint/2010/main" val="14515609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地域ケア個別会議開催の意義ですが，それぞれの立場にとっての意義が異なる</a:t>
            </a:r>
            <a:endParaRPr kumimoji="1" lang="en-US" altLang="ja-JP" dirty="0"/>
          </a:p>
          <a:p>
            <a:r>
              <a:rPr kumimoji="1" lang="ja-JP" altLang="en-US" dirty="0"/>
              <a:t>先ほどの</a:t>
            </a:r>
            <a:r>
              <a:rPr kumimoji="1" lang="en-US" altLang="ja-JP" dirty="0"/>
              <a:t>5</a:t>
            </a:r>
            <a:r>
              <a:rPr kumimoji="1" lang="ja-JP" altLang="en-US" dirty="0"/>
              <a:t>つの機能にそった意義があります．</a:t>
            </a:r>
            <a:endParaRPr kumimoji="1" lang="en-US" altLang="ja-JP" dirty="0"/>
          </a:p>
          <a:p>
            <a:r>
              <a:rPr kumimoji="1" lang="ja-JP" altLang="en-US" dirty="0"/>
              <a:t>事例を通して他職種で検討することで，今まで気づかなかった視点や知識を得て今後それぞれの活躍の場で生かすことで参加者が関わるすべての方に波及的に自立支援の考えに基づいた支援がひろがっていくと思います．</a:t>
            </a:r>
            <a:endParaRPr kumimoji="1" lang="en-US" altLang="ja-JP"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26</a:t>
            </a:fld>
            <a:endParaRPr kumimoji="1" lang="ja-JP" altLang="en-US"/>
          </a:p>
        </p:txBody>
      </p:sp>
    </p:spTree>
    <p:extLst>
      <p:ext uri="{BB962C8B-B14F-4D97-AF65-F5344CB8AC3E}">
        <p14:creationId xmlns:p14="http://schemas.microsoft.com/office/powerpoint/2010/main" val="1933997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ここから少し具体的な会議の内容に</a:t>
            </a:r>
            <a:r>
              <a:rPr kumimoji="1" lang="ja-JP" altLang="en-US"/>
              <a:t>はいっていきます．</a:t>
            </a:r>
            <a:endParaRPr kumimoji="1" lang="en-US" altLang="ja-JP" dirty="0"/>
          </a:p>
          <a:p>
            <a:r>
              <a:rPr kumimoji="1" lang="ja-JP" altLang="en-US"/>
              <a:t>まず，事例</a:t>
            </a:r>
            <a:r>
              <a:rPr kumimoji="1" lang="ja-JP" altLang="en-US" dirty="0"/>
              <a:t>ですが要介護度の高い方の自立支援を考えることは重要では</a:t>
            </a:r>
            <a:r>
              <a:rPr kumimoji="1" lang="ja-JP" altLang="en-US"/>
              <a:t>ありますが，なかなか</a:t>
            </a:r>
            <a:r>
              <a:rPr kumimoji="1" lang="ja-JP" altLang="en-US" dirty="0"/>
              <a:t>難しい側面</a:t>
            </a:r>
            <a:r>
              <a:rPr kumimoji="1" lang="ja-JP" altLang="en-US"/>
              <a:t>があります．</a:t>
            </a:r>
            <a:endParaRPr kumimoji="1" lang="en-US" altLang="ja-JP" dirty="0"/>
          </a:p>
          <a:p>
            <a:r>
              <a:rPr kumimoji="1" lang="ja-JP" altLang="en-US"/>
              <a:t>そのため，まず</a:t>
            </a:r>
            <a:r>
              <a:rPr kumimoji="1" lang="ja-JP" altLang="en-US" dirty="0"/>
              <a:t>はサービス事業所対象者や要支援の方を対象に問題点を絞った形</a:t>
            </a:r>
            <a:r>
              <a:rPr kumimoji="1" lang="ja-JP" altLang="en-US"/>
              <a:t>ではじめて，徐々</a:t>
            </a:r>
            <a:r>
              <a:rPr kumimoji="1" lang="ja-JP" altLang="en-US" dirty="0"/>
              <a:t>に参加者が会議に慣れて視点や課題抽出の共有ができるようになってきたら対象を広げていく事も検討していくとよい</a:t>
            </a:r>
            <a:r>
              <a:rPr kumimoji="1" lang="ja-JP" altLang="en-US"/>
              <a:t>と思います．</a:t>
            </a:r>
            <a:endParaRPr kumimoji="1" lang="ja-JP" altLang="en-US"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27</a:t>
            </a:fld>
            <a:endParaRPr kumimoji="1" lang="ja-JP" altLang="en-US"/>
          </a:p>
        </p:txBody>
      </p:sp>
    </p:spTree>
    <p:extLst>
      <p:ext uri="{BB962C8B-B14F-4D97-AF65-F5344CB8AC3E}">
        <p14:creationId xmlns:p14="http://schemas.microsoft.com/office/powerpoint/2010/main" val="2069507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会議の参加者です．</a:t>
            </a:r>
            <a:endParaRPr kumimoji="1" lang="en-US" altLang="ja-JP" dirty="0"/>
          </a:p>
          <a:p>
            <a:r>
              <a:rPr kumimoji="1" lang="ja-JP" altLang="en-US" dirty="0"/>
              <a:t>司会者は市町村担当者の方や地域包括支援センターの方が担当することもあります．助言者として専門職がはいりますがどの職種が入るかは事例等によると思います．</a:t>
            </a:r>
            <a:endParaRPr kumimoji="1" lang="en-US" altLang="ja-JP" dirty="0"/>
          </a:p>
          <a:p>
            <a:r>
              <a:rPr kumimoji="1" lang="ja-JP" altLang="en-US" dirty="0"/>
              <a:t>事例提供者は基本的にはケアプラン作成担当の方になると思いますが介護サービス等利用されている事例については事業所の方にもご参加いただき，情報を提供いただけるとより充実した検討になるかと思います．</a:t>
            </a:r>
            <a:endParaRPr kumimoji="1" lang="en-US" altLang="ja-JP" dirty="0"/>
          </a:p>
          <a:p>
            <a:r>
              <a:rPr kumimoji="1" lang="ja-JP" altLang="en-US" dirty="0"/>
              <a:t>また，インフォーマルサービスや地域の環境情報を提供いただける生活支援コーディネーターの方の参加は重要だと思います．</a:t>
            </a:r>
            <a:endParaRPr kumimoji="1" lang="en-US" altLang="ja-JP" dirty="0"/>
          </a:p>
          <a:p>
            <a:r>
              <a:rPr kumimoji="1" lang="ja-JP" altLang="en-US" dirty="0"/>
              <a:t>また，傍聴者が入る場合も想定されるため，個人情報の保護に留意が必要です．</a:t>
            </a:r>
            <a:endParaRPr kumimoji="1" lang="en-US" altLang="ja-JP" dirty="0"/>
          </a:p>
          <a:p>
            <a:endParaRPr kumimoji="1" lang="en-US" altLang="ja-JP" dirty="0"/>
          </a:p>
          <a:p>
            <a:r>
              <a:rPr kumimoji="1" lang="ja-JP" altLang="en-US" dirty="0"/>
              <a:t>豊川市の例として、</a:t>
            </a:r>
            <a:endParaRPr kumimoji="1" lang="en-US" altLang="ja-JP" dirty="0"/>
          </a:p>
          <a:p>
            <a:pPr algn="l" fontAlgn="base"/>
            <a:r>
              <a:rPr lang="en-US" altLang="ja-JP" b="1" dirty="0">
                <a:solidFill>
                  <a:srgbClr val="333333"/>
                </a:solidFill>
                <a:effectLst/>
                <a:latin typeface="Lucida Grande"/>
              </a:rPr>
              <a:t>1</a:t>
            </a:r>
            <a:r>
              <a:rPr lang="ja-JP" altLang="en-US" b="1" dirty="0">
                <a:solidFill>
                  <a:srgbClr val="333333"/>
                </a:solidFill>
                <a:effectLst/>
                <a:latin typeface="Lucida Grande"/>
              </a:rPr>
              <a:t>．生活支援体制整備事業とは</a:t>
            </a:r>
          </a:p>
          <a:p>
            <a:pPr algn="l" fontAlgn="base"/>
            <a:r>
              <a:rPr lang="ja-JP" altLang="en-US" b="0" i="0" dirty="0">
                <a:solidFill>
                  <a:srgbClr val="333333"/>
                </a:solidFill>
                <a:effectLst/>
                <a:latin typeface="ヒラギノ角ゴ Pro W3"/>
              </a:rPr>
              <a:t>　地域住民の複雑化・複合化した支援ニーズが増加する中、医療や公的サービスの提供のみならず、</a:t>
            </a:r>
            <a:r>
              <a:rPr lang="en-US" altLang="ja-JP" b="0" i="0" dirty="0">
                <a:solidFill>
                  <a:srgbClr val="333333"/>
                </a:solidFill>
                <a:effectLst/>
                <a:latin typeface="ヒラギノ角ゴ Pro W3"/>
              </a:rPr>
              <a:t>NPO</a:t>
            </a:r>
            <a:r>
              <a:rPr lang="ja-JP" altLang="en-US" b="0" i="0" dirty="0">
                <a:solidFill>
                  <a:srgbClr val="333333"/>
                </a:solidFill>
                <a:effectLst/>
                <a:latin typeface="ヒラギノ角ゴ Pro W3"/>
              </a:rPr>
              <a:t>、民間企業、協同組合、ボランティア、社会福祉法人等の生活支援サービスを担う事業主体と連携しながら、多様な日常生活上の支援体制の充実・強化を図ります。</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　豊川市では、本事業を豊川市社会福祉協議会へ委託し、福祉相談センターに生活支援コーディネーター（地域支え合い推進員）を</a:t>
            </a:r>
            <a:r>
              <a:rPr lang="en-US" altLang="ja-JP" b="0" i="0" dirty="0">
                <a:solidFill>
                  <a:srgbClr val="333333"/>
                </a:solidFill>
                <a:effectLst/>
                <a:latin typeface="ヒラギノ角ゴ Pro W3"/>
              </a:rPr>
              <a:t>1</a:t>
            </a:r>
            <a:r>
              <a:rPr lang="ja-JP" altLang="en-US" b="0" i="0" dirty="0">
                <a:solidFill>
                  <a:srgbClr val="333333"/>
                </a:solidFill>
                <a:effectLst/>
                <a:latin typeface="ヒラギノ角ゴ Pro W3"/>
              </a:rPr>
              <a:t>名ずつ配置しています。</a:t>
            </a:r>
            <a:br>
              <a:rPr lang="ja-JP" altLang="en-US" b="0" i="0" dirty="0">
                <a:solidFill>
                  <a:srgbClr val="333333"/>
                </a:solidFill>
                <a:effectLst/>
                <a:latin typeface="ヒラギノ角ゴ Pro W3"/>
              </a:rPr>
            </a:br>
            <a:r>
              <a:rPr lang="en-US" altLang="ja-JP" b="0" i="0" dirty="0">
                <a:solidFill>
                  <a:srgbClr val="333333"/>
                </a:solidFill>
                <a:effectLst/>
                <a:latin typeface="ヒラギノ角ゴ Pro W3"/>
              </a:rPr>
              <a:t>【</a:t>
            </a:r>
            <a:r>
              <a:rPr lang="ja-JP" altLang="en-US" b="0" i="0" dirty="0">
                <a:solidFill>
                  <a:srgbClr val="333333"/>
                </a:solidFill>
                <a:effectLst/>
                <a:latin typeface="ヒラギノ角ゴ Pro W3"/>
              </a:rPr>
              <a:t>生活支援コーディネーターの主な取組</a:t>
            </a:r>
            <a:r>
              <a:rPr lang="en-US" altLang="ja-JP" b="0" i="0" dirty="0">
                <a:solidFill>
                  <a:srgbClr val="333333"/>
                </a:solidFill>
                <a:effectLst/>
                <a:latin typeface="ヒラギノ角ゴ Pro W3"/>
              </a:rPr>
              <a:t>】</a:t>
            </a:r>
            <a:br>
              <a:rPr lang="en-US" altLang="ja-JP" b="0" i="0" dirty="0">
                <a:solidFill>
                  <a:srgbClr val="333333"/>
                </a:solidFill>
                <a:effectLst/>
                <a:latin typeface="ヒラギノ角ゴ Pro W3"/>
              </a:rPr>
            </a:br>
            <a:r>
              <a:rPr lang="ja-JP" altLang="en-US" b="0" i="0" dirty="0">
                <a:solidFill>
                  <a:srgbClr val="333333"/>
                </a:solidFill>
                <a:effectLst/>
                <a:latin typeface="ヒラギノ角ゴ Pro W3"/>
              </a:rPr>
              <a:t>・社会資源の把握</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・生活支援ニーズの把握・共有</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・担い手の養成・発掘</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・困り事に対する情報提供</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　これらの取組を通じて生活を支える様々なサービスの基盤整備を進めます。</a:t>
            </a:r>
          </a:p>
          <a:p>
            <a:pPr algn="l" fontAlgn="base"/>
            <a:r>
              <a:rPr lang="en-US" altLang="ja-JP" b="1" dirty="0">
                <a:solidFill>
                  <a:srgbClr val="333333"/>
                </a:solidFill>
                <a:effectLst/>
                <a:latin typeface="Lucida Grande"/>
              </a:rPr>
              <a:t>2</a:t>
            </a:r>
            <a:r>
              <a:rPr lang="ja-JP" altLang="en-US" b="1" dirty="0">
                <a:solidFill>
                  <a:srgbClr val="333333"/>
                </a:solidFill>
                <a:effectLst/>
                <a:latin typeface="Lucida Grande"/>
              </a:rPr>
              <a:t>．主な事業</a:t>
            </a:r>
          </a:p>
          <a:p>
            <a:pPr algn="l" fontAlgn="base"/>
            <a:r>
              <a:rPr lang="ja-JP" altLang="en-US" b="1" dirty="0">
                <a:solidFill>
                  <a:srgbClr val="353030"/>
                </a:solidFill>
                <a:effectLst/>
                <a:latin typeface="Lucida Grande"/>
              </a:rPr>
              <a:t>（</a:t>
            </a:r>
            <a:r>
              <a:rPr lang="en-US" altLang="ja-JP" b="1" dirty="0">
                <a:solidFill>
                  <a:srgbClr val="353030"/>
                </a:solidFill>
                <a:effectLst/>
                <a:latin typeface="Lucida Grande"/>
              </a:rPr>
              <a:t>1</a:t>
            </a:r>
            <a:r>
              <a:rPr lang="ja-JP" altLang="en-US" b="1" dirty="0">
                <a:solidFill>
                  <a:srgbClr val="353030"/>
                </a:solidFill>
                <a:effectLst/>
                <a:latin typeface="Lucida Grande"/>
              </a:rPr>
              <a:t>）社会資源調査</a:t>
            </a:r>
          </a:p>
          <a:p>
            <a:pPr algn="l" fontAlgn="base"/>
            <a:r>
              <a:rPr lang="ja-JP" altLang="en-US" b="0" i="0" dirty="0">
                <a:solidFill>
                  <a:srgbClr val="333333"/>
                </a:solidFill>
                <a:effectLst/>
                <a:latin typeface="ヒラギノ角ゴ Pro W3"/>
              </a:rPr>
              <a:t>生活支援等サービスを調査し、ガイドブックを作成しました。</a:t>
            </a:r>
          </a:p>
          <a:p>
            <a:pPr fontAlgn="base"/>
            <a:r>
              <a:rPr lang="ja-JP" altLang="en-US" dirty="0">
                <a:solidFill>
                  <a:srgbClr val="006699"/>
                </a:solidFill>
                <a:effectLst/>
                <a:hlinkClick r:id="rId3"/>
              </a:rPr>
              <a:t>生活支援サービス・地域の支え合い活動ガイドブック</a:t>
            </a:r>
            <a:r>
              <a:rPr lang="en-US" altLang="ja-JP" dirty="0">
                <a:solidFill>
                  <a:srgbClr val="006699"/>
                </a:solidFill>
                <a:effectLst/>
                <a:hlinkClick r:id="rId3"/>
              </a:rPr>
              <a:t>(R4.12</a:t>
            </a:r>
            <a:r>
              <a:rPr lang="ja-JP" altLang="en-US" dirty="0">
                <a:solidFill>
                  <a:srgbClr val="006699"/>
                </a:solidFill>
                <a:effectLst/>
                <a:hlinkClick r:id="rId3"/>
              </a:rPr>
              <a:t>更新</a:t>
            </a:r>
            <a:r>
              <a:rPr lang="en-US" altLang="ja-JP" dirty="0">
                <a:solidFill>
                  <a:srgbClr val="006699"/>
                </a:solidFill>
                <a:effectLst/>
                <a:hlinkClick r:id="rId3"/>
              </a:rPr>
              <a:t>)</a:t>
            </a:r>
            <a:r>
              <a:rPr lang="ja-JP" altLang="en-US" dirty="0">
                <a:solidFill>
                  <a:srgbClr val="006699"/>
                </a:solidFill>
                <a:effectLst/>
                <a:hlinkClick r:id="rId3"/>
              </a:rPr>
              <a:t>（</a:t>
            </a:r>
            <a:r>
              <a:rPr lang="en-US" altLang="ja-JP" dirty="0">
                <a:solidFill>
                  <a:srgbClr val="006699"/>
                </a:solidFill>
                <a:effectLst/>
                <a:hlinkClick r:id="rId3"/>
              </a:rPr>
              <a:t>PDF</a:t>
            </a:r>
            <a:r>
              <a:rPr lang="ja-JP" altLang="en-US" dirty="0">
                <a:solidFill>
                  <a:srgbClr val="006699"/>
                </a:solidFill>
                <a:effectLst/>
                <a:hlinkClick r:id="rId3"/>
              </a:rPr>
              <a:t>：</a:t>
            </a:r>
            <a:r>
              <a:rPr lang="en-US" altLang="ja-JP" dirty="0">
                <a:solidFill>
                  <a:srgbClr val="006699"/>
                </a:solidFill>
                <a:effectLst/>
                <a:hlinkClick r:id="rId3"/>
              </a:rPr>
              <a:t>11,999KB</a:t>
            </a:r>
            <a:r>
              <a:rPr lang="ja-JP" altLang="en-US" dirty="0">
                <a:solidFill>
                  <a:srgbClr val="006699"/>
                </a:solidFill>
                <a:effectLst/>
                <a:hlinkClick r:id="rId3"/>
              </a:rPr>
              <a:t>）</a:t>
            </a:r>
            <a:endParaRPr lang="ja-JP" altLang="en-US" dirty="0">
              <a:solidFill>
                <a:srgbClr val="333333"/>
              </a:solidFill>
              <a:effectLst/>
            </a:endParaRPr>
          </a:p>
          <a:p>
            <a:pPr algn="l" fontAlgn="base"/>
            <a:r>
              <a:rPr lang="ja-JP" altLang="en-US" b="0" i="0" dirty="0">
                <a:solidFill>
                  <a:srgbClr val="333333"/>
                </a:solidFill>
                <a:effectLst/>
                <a:latin typeface="ヒラギノ角ゴ Pro W3"/>
              </a:rPr>
              <a:t>運転免許返納者向けに、社会資源一覧を作成しました。</a:t>
            </a:r>
          </a:p>
          <a:p>
            <a:pPr fontAlgn="base"/>
            <a:r>
              <a:rPr lang="ja-JP" altLang="en-US" dirty="0">
                <a:solidFill>
                  <a:srgbClr val="006699"/>
                </a:solidFill>
                <a:effectLst/>
                <a:hlinkClick r:id="rId4"/>
              </a:rPr>
              <a:t>免許返納者向け社会資源一覧（</a:t>
            </a:r>
            <a:r>
              <a:rPr lang="en-US" altLang="ja-JP" dirty="0">
                <a:solidFill>
                  <a:srgbClr val="006699"/>
                </a:solidFill>
                <a:effectLst/>
                <a:hlinkClick r:id="rId4"/>
              </a:rPr>
              <a:t>R5.9</a:t>
            </a:r>
            <a:r>
              <a:rPr lang="ja-JP" altLang="en-US" dirty="0">
                <a:solidFill>
                  <a:srgbClr val="006699"/>
                </a:solidFill>
                <a:effectLst/>
                <a:hlinkClick r:id="rId4"/>
              </a:rPr>
              <a:t>更新）（</a:t>
            </a:r>
            <a:r>
              <a:rPr lang="en-US" altLang="ja-JP" dirty="0">
                <a:solidFill>
                  <a:srgbClr val="006699"/>
                </a:solidFill>
                <a:effectLst/>
                <a:hlinkClick r:id="rId4"/>
              </a:rPr>
              <a:t>PDF</a:t>
            </a:r>
            <a:r>
              <a:rPr lang="ja-JP" altLang="en-US" dirty="0">
                <a:solidFill>
                  <a:srgbClr val="006699"/>
                </a:solidFill>
                <a:effectLst/>
                <a:hlinkClick r:id="rId4"/>
              </a:rPr>
              <a:t>：</a:t>
            </a:r>
            <a:r>
              <a:rPr lang="en-US" altLang="ja-JP" dirty="0">
                <a:solidFill>
                  <a:srgbClr val="006699"/>
                </a:solidFill>
                <a:effectLst/>
                <a:hlinkClick r:id="rId4"/>
              </a:rPr>
              <a:t>1,131KB</a:t>
            </a:r>
            <a:r>
              <a:rPr lang="ja-JP" altLang="en-US" dirty="0">
                <a:solidFill>
                  <a:srgbClr val="006699"/>
                </a:solidFill>
                <a:effectLst/>
                <a:hlinkClick r:id="rId4"/>
              </a:rPr>
              <a:t>）</a:t>
            </a:r>
            <a:endParaRPr lang="ja-JP" altLang="en-US" dirty="0">
              <a:solidFill>
                <a:srgbClr val="333333"/>
              </a:solidFill>
              <a:effectLst/>
            </a:endParaRPr>
          </a:p>
          <a:p>
            <a:pPr algn="l" fontAlgn="base"/>
            <a:r>
              <a:rPr lang="ja-JP" altLang="en-US" b="1" dirty="0">
                <a:solidFill>
                  <a:srgbClr val="353030"/>
                </a:solidFill>
                <a:effectLst/>
                <a:latin typeface="Lucida Grande"/>
              </a:rPr>
              <a:t>（</a:t>
            </a:r>
            <a:r>
              <a:rPr lang="en-US" altLang="ja-JP" b="1" dirty="0">
                <a:solidFill>
                  <a:srgbClr val="353030"/>
                </a:solidFill>
                <a:effectLst/>
                <a:latin typeface="Lucida Grande"/>
              </a:rPr>
              <a:t>2</a:t>
            </a:r>
            <a:r>
              <a:rPr lang="ja-JP" altLang="en-US" b="1" dirty="0">
                <a:solidFill>
                  <a:srgbClr val="353030"/>
                </a:solidFill>
                <a:effectLst/>
                <a:latin typeface="Lucida Grande"/>
              </a:rPr>
              <a:t>）地域・くらしのサホﾟｰタｰ養成講座</a:t>
            </a:r>
          </a:p>
          <a:p>
            <a:pPr algn="l" fontAlgn="base"/>
            <a:r>
              <a:rPr lang="ja-JP" altLang="en-US" b="0" i="0" dirty="0">
                <a:solidFill>
                  <a:srgbClr val="333333"/>
                </a:solidFill>
                <a:effectLst/>
                <a:latin typeface="ヒラギノ角ゴ Pro W3"/>
              </a:rPr>
              <a:t>平成</a:t>
            </a:r>
            <a:r>
              <a:rPr lang="en-US" altLang="ja-JP" b="0" i="0" dirty="0">
                <a:solidFill>
                  <a:srgbClr val="333333"/>
                </a:solidFill>
                <a:effectLst/>
                <a:latin typeface="ヒラギノ角ゴ Pro W3"/>
              </a:rPr>
              <a:t>27</a:t>
            </a:r>
            <a:r>
              <a:rPr lang="ja-JP" altLang="en-US" b="0" i="0" dirty="0">
                <a:solidFill>
                  <a:srgbClr val="333333"/>
                </a:solidFill>
                <a:effectLst/>
                <a:latin typeface="ヒラギノ角ゴ Pro W3"/>
              </a:rPr>
              <a:t>年度から令和</a:t>
            </a:r>
            <a:r>
              <a:rPr lang="en-US" altLang="ja-JP" b="0" i="0" dirty="0">
                <a:solidFill>
                  <a:srgbClr val="333333"/>
                </a:solidFill>
                <a:effectLst/>
                <a:latin typeface="ヒラギノ角ゴ Pro W3"/>
              </a:rPr>
              <a:t>5</a:t>
            </a:r>
            <a:r>
              <a:rPr lang="ja-JP" altLang="en-US" b="0" i="0" dirty="0">
                <a:solidFill>
                  <a:srgbClr val="333333"/>
                </a:solidFill>
                <a:effectLst/>
                <a:latin typeface="ヒラギノ角ゴ Pro W3"/>
              </a:rPr>
              <a:t>年度まで開催していた「介護・生活支援サホﾟｰタｰ養成講座」につきましては、令和</a:t>
            </a:r>
            <a:r>
              <a:rPr lang="en-US" altLang="ja-JP" b="0" i="0" dirty="0">
                <a:solidFill>
                  <a:srgbClr val="333333"/>
                </a:solidFill>
                <a:effectLst/>
                <a:latin typeface="ヒラギノ角ゴ Pro W3"/>
              </a:rPr>
              <a:t>6</a:t>
            </a:r>
            <a:r>
              <a:rPr lang="ja-JP" altLang="en-US" b="0" i="0" dirty="0">
                <a:solidFill>
                  <a:srgbClr val="333333"/>
                </a:solidFill>
                <a:effectLst/>
                <a:latin typeface="ヒラギノ角ゴ Pro W3"/>
              </a:rPr>
              <a:t>年度より、多様な生活課題を手助けするサポーターを養成する「地域・くらしのサポーター養成講座」として講座を開催します。</a:t>
            </a:r>
          </a:p>
          <a:p>
            <a:pPr fontAlgn="base"/>
            <a:r>
              <a:rPr lang="ja-JP" altLang="en-US" dirty="0">
                <a:solidFill>
                  <a:srgbClr val="006699"/>
                </a:solidFill>
                <a:effectLst/>
                <a:hlinkClick r:id="rId5"/>
              </a:rPr>
              <a:t>令和</a:t>
            </a:r>
            <a:r>
              <a:rPr lang="en-US" altLang="ja-JP" dirty="0">
                <a:solidFill>
                  <a:srgbClr val="006699"/>
                </a:solidFill>
                <a:effectLst/>
                <a:hlinkClick r:id="rId5"/>
              </a:rPr>
              <a:t>6</a:t>
            </a:r>
            <a:r>
              <a:rPr lang="ja-JP" altLang="en-US" dirty="0">
                <a:solidFill>
                  <a:srgbClr val="006699"/>
                </a:solidFill>
                <a:effectLst/>
                <a:hlinkClick r:id="rId5"/>
              </a:rPr>
              <a:t>年度地域・くらしのサポーター養成講座チラシ（</a:t>
            </a:r>
            <a:r>
              <a:rPr lang="en-US" altLang="ja-JP" dirty="0">
                <a:solidFill>
                  <a:srgbClr val="006699"/>
                </a:solidFill>
                <a:effectLst/>
                <a:hlinkClick r:id="rId5"/>
              </a:rPr>
              <a:t>PDF</a:t>
            </a:r>
            <a:r>
              <a:rPr lang="ja-JP" altLang="en-US" dirty="0">
                <a:solidFill>
                  <a:srgbClr val="006699"/>
                </a:solidFill>
                <a:effectLst/>
                <a:hlinkClick r:id="rId5"/>
              </a:rPr>
              <a:t>：</a:t>
            </a:r>
            <a:r>
              <a:rPr lang="en-US" altLang="ja-JP" dirty="0">
                <a:solidFill>
                  <a:srgbClr val="006699"/>
                </a:solidFill>
                <a:effectLst/>
                <a:hlinkClick r:id="rId5"/>
              </a:rPr>
              <a:t>3,163KB</a:t>
            </a:r>
            <a:r>
              <a:rPr lang="ja-JP" altLang="en-US" dirty="0">
                <a:solidFill>
                  <a:srgbClr val="006699"/>
                </a:solidFill>
                <a:effectLst/>
                <a:hlinkClick r:id="rId5"/>
              </a:rPr>
              <a:t>）</a:t>
            </a:r>
            <a:endParaRPr lang="ja-JP" altLang="en-US" dirty="0">
              <a:solidFill>
                <a:srgbClr val="333333"/>
              </a:solidFill>
              <a:effectLst/>
            </a:endParaRPr>
          </a:p>
          <a:p>
            <a:pPr algn="l" fontAlgn="base"/>
            <a:r>
              <a:rPr lang="ja-JP" altLang="en-US" b="1" dirty="0">
                <a:solidFill>
                  <a:srgbClr val="353030"/>
                </a:solidFill>
                <a:effectLst/>
                <a:latin typeface="Lucida Grande"/>
              </a:rPr>
              <a:t>（</a:t>
            </a:r>
            <a:r>
              <a:rPr lang="en-US" altLang="ja-JP" b="1" dirty="0">
                <a:solidFill>
                  <a:srgbClr val="353030"/>
                </a:solidFill>
                <a:effectLst/>
                <a:latin typeface="Lucida Grande"/>
              </a:rPr>
              <a:t>3</a:t>
            </a:r>
            <a:r>
              <a:rPr lang="ja-JP" altLang="en-US" b="1" dirty="0">
                <a:solidFill>
                  <a:srgbClr val="353030"/>
                </a:solidFill>
                <a:effectLst/>
                <a:latin typeface="Lucida Grande"/>
              </a:rPr>
              <a:t>）相談対応</a:t>
            </a:r>
          </a:p>
          <a:p>
            <a:pPr algn="l" fontAlgn="base"/>
            <a:r>
              <a:rPr lang="ja-JP" altLang="en-US" b="0" i="0" dirty="0">
                <a:solidFill>
                  <a:srgbClr val="333333"/>
                </a:solidFill>
                <a:effectLst/>
                <a:latin typeface="ヒラギノ角ゴ Pro W3"/>
              </a:rPr>
              <a:t>・地域で支え合いの活動をしてみたい</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・地域で私にできることはないかしら</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・地域の皆さんが気軽に集える居場所を作りたいな</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・ちょっとした困りごとに対する支援があったらな・・・</a:t>
            </a:r>
            <a:br>
              <a:rPr lang="ja-JP" altLang="en-US" b="0" i="0" dirty="0">
                <a:solidFill>
                  <a:srgbClr val="333333"/>
                </a:solidFill>
                <a:effectLst/>
                <a:latin typeface="ヒラギノ角ゴ Pro W3"/>
              </a:rPr>
            </a:br>
            <a:r>
              <a:rPr lang="ja-JP" altLang="en-US" b="0" i="0" dirty="0">
                <a:solidFill>
                  <a:srgbClr val="333333"/>
                </a:solidFill>
                <a:effectLst/>
                <a:latin typeface="ヒラギノ角ゴ Pro W3"/>
              </a:rPr>
              <a:t>こんな要望や相談について、地域の皆さんと一緒に解決方法を考えます。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28</a:t>
            </a:fld>
            <a:endParaRPr kumimoji="1" lang="ja-JP" altLang="en-US"/>
          </a:p>
        </p:txBody>
      </p:sp>
    </p:spTree>
    <p:extLst>
      <p:ext uri="{BB962C8B-B14F-4D97-AF65-F5344CB8AC3E}">
        <p14:creationId xmlns:p14="http://schemas.microsoft.com/office/powerpoint/2010/main" val="3907274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自立支援型の具体的な検討を</a:t>
            </a:r>
            <a:r>
              <a:rPr kumimoji="1" lang="en-US" altLang="ja-JP" dirty="0"/>
              <a:t>1</a:t>
            </a:r>
            <a:r>
              <a:rPr kumimoji="1" lang="ja-JP" altLang="en-US" dirty="0"/>
              <a:t>点</a:t>
            </a:r>
            <a:r>
              <a:rPr kumimoji="1" lang="ja-JP" altLang="en-US"/>
              <a:t>ご紹介いたします．</a:t>
            </a:r>
            <a:endParaRPr kumimoji="1" lang="en-US" altLang="ja-JP" dirty="0"/>
          </a:p>
          <a:p>
            <a:r>
              <a:rPr kumimoji="1" lang="ja-JP" altLang="en-US" dirty="0"/>
              <a:t>事例の状態としては生活不活発による下肢機能低下があり入浴ができないとの課題</a:t>
            </a:r>
            <a:r>
              <a:rPr kumimoji="1" lang="ja-JP" altLang="en-US"/>
              <a:t>があります．</a:t>
            </a:r>
            <a:endParaRPr kumimoji="1" lang="en-US" altLang="ja-JP" dirty="0"/>
          </a:p>
          <a:p>
            <a:r>
              <a:rPr kumimoji="1" lang="ja-JP" altLang="en-US" dirty="0"/>
              <a:t>ここで左側の流れがいままでの一般的なケアマネジメントか</a:t>
            </a:r>
            <a:r>
              <a:rPr kumimoji="1" lang="ja-JP" altLang="en-US"/>
              <a:t>と思います．</a:t>
            </a:r>
            <a:endParaRPr kumimoji="1" lang="en-US" altLang="ja-JP" dirty="0"/>
          </a:p>
          <a:p>
            <a:r>
              <a:rPr kumimoji="1" lang="ja-JP" altLang="en-US" dirty="0"/>
              <a:t>清潔を保つためにデイサービスで入浴</a:t>
            </a:r>
            <a:r>
              <a:rPr kumimoji="1" lang="ja-JP" altLang="en-US"/>
              <a:t>をしましょう．</a:t>
            </a:r>
            <a:endParaRPr kumimoji="1" lang="en-US" altLang="ja-JP" dirty="0"/>
          </a:p>
          <a:p>
            <a:r>
              <a:rPr kumimoji="1" lang="ja-JP" altLang="en-US" dirty="0"/>
              <a:t>これですとデイサービスでの入浴はできても根本的な課題解決にはなっておらずお世話方のマネジメントになって</a:t>
            </a:r>
            <a:r>
              <a:rPr kumimoji="1" lang="ja-JP" altLang="en-US"/>
              <a:t>しまします．</a:t>
            </a:r>
            <a:endParaRPr kumimoji="1" lang="en-US" altLang="ja-JP" dirty="0"/>
          </a:p>
          <a:p>
            <a:r>
              <a:rPr kumimoji="1" lang="ja-JP" altLang="en-US" dirty="0"/>
              <a:t>そこで右側の流れがケア会議での検討</a:t>
            </a:r>
            <a:r>
              <a:rPr kumimoji="1" lang="ja-JP" altLang="en-US"/>
              <a:t>工程です．</a:t>
            </a:r>
            <a:endParaRPr kumimoji="1" lang="en-US" altLang="ja-JP" dirty="0"/>
          </a:p>
          <a:p>
            <a:r>
              <a:rPr kumimoji="1" lang="ja-JP" altLang="en-US" dirty="0"/>
              <a:t>まず目標を自分で入浴ができること</a:t>
            </a:r>
            <a:r>
              <a:rPr kumimoji="1" lang="ja-JP" altLang="en-US"/>
              <a:t>とし，さらに</a:t>
            </a:r>
            <a:r>
              <a:rPr kumimoji="1" lang="ja-JP" altLang="en-US" dirty="0"/>
              <a:t>発展して温泉旅行に行くということ</a:t>
            </a:r>
            <a:r>
              <a:rPr kumimoji="1" lang="ja-JP" altLang="en-US"/>
              <a:t>になりました．</a:t>
            </a:r>
            <a:endParaRPr kumimoji="1" lang="en-US" altLang="ja-JP" dirty="0"/>
          </a:p>
          <a:p>
            <a:r>
              <a:rPr kumimoji="1" lang="ja-JP" altLang="en-US" dirty="0"/>
              <a:t>そのための助言者からのアドバイスとしてやっていく意欲を引き出すための意思の確認</a:t>
            </a:r>
            <a:r>
              <a:rPr kumimoji="1" lang="ja-JP" altLang="en-US"/>
              <a:t>や提案，筋力</a:t>
            </a:r>
            <a:r>
              <a:rPr kumimoji="1" lang="ja-JP" altLang="en-US" dirty="0"/>
              <a:t>強化のための栄養状態の確認といった専門職ならではのしてから自立支援を念頭に</a:t>
            </a:r>
            <a:r>
              <a:rPr kumimoji="1" lang="ja-JP" altLang="en-US"/>
              <a:t>検討します．</a:t>
            </a:r>
            <a:endParaRPr kumimoji="1" lang="en-US" altLang="ja-JP" dirty="0"/>
          </a:p>
          <a:p>
            <a:r>
              <a:rPr kumimoji="1" lang="ja-JP" altLang="en-US" dirty="0"/>
              <a:t>こうした助言をすることによって自立した生活につながりひいては介護度の改善にも</a:t>
            </a:r>
            <a:r>
              <a:rPr kumimoji="1" lang="ja-JP" altLang="en-US"/>
              <a:t>つながっていきます．</a:t>
            </a:r>
            <a:endParaRPr kumimoji="1" lang="en-US" altLang="ja-JP" dirty="0"/>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29</a:t>
            </a:fld>
            <a:endParaRPr kumimoji="1" lang="ja-JP" altLang="en-US"/>
          </a:p>
        </p:txBody>
      </p:sp>
    </p:spTree>
    <p:extLst>
      <p:ext uri="{BB962C8B-B14F-4D97-AF65-F5344CB8AC3E}">
        <p14:creationId xmlns:p14="http://schemas.microsoft.com/office/powerpoint/2010/main" val="1873611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約半数が要支援、要介護１．要支援でも約</a:t>
            </a:r>
            <a:r>
              <a:rPr kumimoji="1" lang="en-US" altLang="ja-JP" dirty="0"/>
              <a:t>1</a:t>
            </a:r>
            <a:r>
              <a:rPr kumimoji="1" lang="ja-JP" altLang="en-US" dirty="0"/>
              <a:t>／</a:t>
            </a:r>
            <a:r>
              <a:rPr kumimoji="1" lang="en-US" altLang="ja-JP" dirty="0"/>
              <a:t>4</a:t>
            </a:r>
            <a:r>
              <a:rPr kumimoji="1" lang="ja-JP" altLang="en-US" dirty="0"/>
              <a:t>くらい。</a:t>
            </a:r>
            <a:endParaRPr kumimoji="1" lang="en-US" altLang="ja-JP" dirty="0"/>
          </a:p>
          <a:p>
            <a:r>
              <a:rPr kumimoji="1" lang="ja-JP" altLang="en-US" dirty="0"/>
              <a:t>こうした方の半数くらいは生活不活発によるもの。</a:t>
            </a:r>
            <a:endParaRPr kumimoji="1" lang="en-US" altLang="ja-JP" dirty="0"/>
          </a:p>
          <a:p>
            <a:r>
              <a:rPr kumimoji="1" lang="ja-JP" altLang="en-US" dirty="0"/>
              <a:t>活発になることで本人もやりたいことが行えるようになる。</a:t>
            </a:r>
            <a:endParaRPr kumimoji="1" lang="en-US" altLang="ja-JP" dirty="0"/>
          </a:p>
          <a:p>
            <a:r>
              <a:rPr kumimoji="1" lang="ja-JP" altLang="en-US" dirty="0"/>
              <a:t>だたし、進行性疾患等あれば継続的なサポートは必要。</a:t>
            </a:r>
            <a:endParaRPr kumimoji="1" lang="en-US" altLang="ja-JP" dirty="0"/>
          </a:p>
          <a:p>
            <a:r>
              <a:rPr kumimoji="1" lang="ja-JP" altLang="en-US" dirty="0"/>
              <a:t>その見極めが重要。</a:t>
            </a:r>
          </a:p>
        </p:txBody>
      </p:sp>
      <p:sp>
        <p:nvSpPr>
          <p:cNvPr id="4" name="スライド番号プレースホルダー 3"/>
          <p:cNvSpPr>
            <a:spLocks noGrp="1"/>
          </p:cNvSpPr>
          <p:nvPr>
            <p:ph type="sldNum" sz="quarter" idx="5"/>
          </p:nvPr>
        </p:nvSpPr>
        <p:spPr/>
        <p:txBody>
          <a:bodyPr/>
          <a:lstStyle/>
          <a:p>
            <a:fld id="{CA4DDF06-C95D-4100-990F-88EC6E7F3F4E}" type="slidenum">
              <a:rPr kumimoji="1" lang="ja-JP" altLang="en-US" smtClean="0"/>
              <a:pPr/>
              <a:t>30</a:t>
            </a:fld>
            <a:endParaRPr kumimoji="1" lang="ja-JP" altLang="en-US"/>
          </a:p>
        </p:txBody>
      </p:sp>
    </p:spTree>
    <p:extLst>
      <p:ext uri="{BB962C8B-B14F-4D97-AF65-F5344CB8AC3E}">
        <p14:creationId xmlns:p14="http://schemas.microsoft.com/office/powerpoint/2010/main" val="3423013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3DEE85A5-BEFA-42B2-AE3A-CDF8C13A8F80}"/>
              </a:ext>
            </a:extLst>
          </p:cNvPr>
          <p:cNvSpPr>
            <a:spLocks noGrp="1" noRot="1" noChangeAspect="1" noTextEdit="1"/>
          </p:cNvSpPr>
          <p:nvPr>
            <p:ph type="sldImg"/>
          </p:nvPr>
        </p:nvSpPr>
        <p:spPr bwMode="auto">
          <a:xfrm>
            <a:off x="365125" y="681038"/>
            <a:ext cx="6054725"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3B75CC8A-D1D1-4565-BF49-F6D8C7D570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5604" name="スライド番号プレースホルダー 3">
            <a:extLst>
              <a:ext uri="{FF2B5EF4-FFF2-40B4-BE49-F238E27FC236}">
                <a16:creationId xmlns:a16="http://schemas.microsoft.com/office/drawing/2014/main" id="{1B55B228-5D17-48D5-982F-5C93B5508FC1}"/>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3255C362-BA77-4230-AB5B-8392CF0E0956}" type="slidenum">
              <a:rPr lang="ja-JP" altLang="en-US">
                <a:solidFill>
                  <a:srgbClr val="000000"/>
                </a:solidFill>
                <a:latin typeface="Calibri" panose="020F0502020204030204" pitchFamily="34" charset="0"/>
              </a:rPr>
              <a:pPr eaLnBrk="1" hangingPunct="1"/>
              <a:t>6</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713038" y="515938"/>
            <a:ext cx="4594225" cy="2584450"/>
          </a:xfrm>
        </p:spPr>
      </p:sp>
      <p:sp>
        <p:nvSpPr>
          <p:cNvPr id="3" name="ノート プレースホルダー 2"/>
          <p:cNvSpPr>
            <a:spLocks noGrp="1"/>
          </p:cNvSpPr>
          <p:nvPr>
            <p:ph type="body" idx="1"/>
          </p:nvPr>
        </p:nvSpPr>
        <p:spPr/>
        <p:txBody>
          <a:bodyPr/>
          <a:lstStyle/>
          <a:p>
            <a:r>
              <a:rPr kumimoji="1" lang="ja-JP" altLang="en-US" dirty="0"/>
              <a:t>これも手引きにのっているもの</a:t>
            </a:r>
          </a:p>
        </p:txBody>
      </p:sp>
      <p:sp>
        <p:nvSpPr>
          <p:cNvPr id="4" name="スライド番号プレースホルダー 3"/>
          <p:cNvSpPr>
            <a:spLocks noGrp="1"/>
          </p:cNvSpPr>
          <p:nvPr>
            <p:ph type="sldNum" sz="quarter" idx="10"/>
          </p:nvPr>
        </p:nvSpPr>
        <p:spPr/>
        <p:txBody>
          <a:bodyPr/>
          <a:lstStyle/>
          <a:p>
            <a:fld id="{ABA67B43-B124-4766-8F8F-A7FA073A2477}" type="slidenum">
              <a:rPr kumimoji="1" lang="ja-JP" altLang="en-US" smtClean="0"/>
              <a:pPr/>
              <a:t>31</a:t>
            </a:fld>
            <a:endParaRPr kumimoji="1" lang="ja-JP" altLang="en-US"/>
          </a:p>
        </p:txBody>
      </p:sp>
    </p:spTree>
    <p:extLst>
      <p:ext uri="{BB962C8B-B14F-4D97-AF65-F5344CB8AC3E}">
        <p14:creationId xmlns:p14="http://schemas.microsoft.com/office/powerpoint/2010/main" val="32636758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縦割りから丸ごと、わが事としての関わり</a:t>
            </a:r>
          </a:p>
        </p:txBody>
      </p:sp>
      <p:sp>
        <p:nvSpPr>
          <p:cNvPr id="4" name="スライド番号プレースホルダー 3"/>
          <p:cNvSpPr>
            <a:spLocks noGrp="1"/>
          </p:cNvSpPr>
          <p:nvPr>
            <p:ph type="sldNum" sz="quarter" idx="5"/>
          </p:nvPr>
        </p:nvSpPr>
        <p:spPr/>
        <p:txBody>
          <a:bodyPr/>
          <a:lstStyle/>
          <a:p>
            <a:fld id="{42362031-2ACB-4B5E-BF0D-CCEDF11D897D}" type="slidenum">
              <a:rPr kumimoji="1" lang="ja-JP" altLang="en-US" smtClean="0"/>
              <a:pPr/>
              <a:t>36</a:t>
            </a:fld>
            <a:endParaRPr kumimoji="1" lang="ja-JP" altLang="en-US"/>
          </a:p>
        </p:txBody>
      </p:sp>
    </p:spTree>
    <p:extLst>
      <p:ext uri="{BB962C8B-B14F-4D97-AF65-F5344CB8AC3E}">
        <p14:creationId xmlns:p14="http://schemas.microsoft.com/office/powerpoint/2010/main" val="111406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ゆりかごから墓場まで、以前は一つの病院で完結できた</a:t>
            </a:r>
          </a:p>
        </p:txBody>
      </p:sp>
      <p:sp>
        <p:nvSpPr>
          <p:cNvPr id="4" name="スライド番号プレースホルダー 3"/>
          <p:cNvSpPr>
            <a:spLocks noGrp="1"/>
          </p:cNvSpPr>
          <p:nvPr>
            <p:ph type="sldNum" sz="quarter" idx="5"/>
          </p:nvPr>
        </p:nvSpPr>
        <p:spPr/>
        <p:txBody>
          <a:bodyPr/>
          <a:lstStyle/>
          <a:p>
            <a:fld id="{42362031-2ACB-4B5E-BF0D-CCEDF11D897D}" type="slidenum">
              <a:rPr kumimoji="1" lang="ja-JP" altLang="en-US" smtClean="0"/>
              <a:pPr/>
              <a:t>37</a:t>
            </a:fld>
            <a:endParaRPr kumimoji="1" lang="ja-JP" altLang="en-US"/>
          </a:p>
        </p:txBody>
      </p:sp>
    </p:spTree>
    <p:extLst>
      <p:ext uri="{BB962C8B-B14F-4D97-AF65-F5344CB8AC3E}">
        <p14:creationId xmlns:p14="http://schemas.microsoft.com/office/powerpoint/2010/main" val="11565178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市町村において一体的な実施を展開</a:t>
            </a:r>
            <a:endParaRPr kumimoji="1" lang="en-US" altLang="ja-JP" dirty="0"/>
          </a:p>
          <a:p>
            <a:r>
              <a:rPr kumimoji="1" lang="ja-JP" altLang="en-US" dirty="0"/>
              <a:t>　市としてはやっているという事実も必要</a:t>
            </a:r>
          </a:p>
        </p:txBody>
      </p:sp>
      <p:sp>
        <p:nvSpPr>
          <p:cNvPr id="4" name="スライド番号プレースホルダー 3"/>
          <p:cNvSpPr>
            <a:spLocks noGrp="1"/>
          </p:cNvSpPr>
          <p:nvPr>
            <p:ph type="sldNum" sz="quarter" idx="5"/>
          </p:nvPr>
        </p:nvSpPr>
        <p:spPr/>
        <p:txBody>
          <a:bodyPr/>
          <a:lstStyle/>
          <a:p>
            <a:fld id="{42362031-2ACB-4B5E-BF0D-CCEDF11D897D}" type="slidenum">
              <a:rPr kumimoji="1" lang="ja-JP" altLang="en-US" smtClean="0"/>
              <a:pPr/>
              <a:t>38</a:t>
            </a:fld>
            <a:endParaRPr kumimoji="1" lang="ja-JP" altLang="en-US"/>
          </a:p>
        </p:txBody>
      </p:sp>
    </p:spTree>
    <p:extLst>
      <p:ext uri="{BB962C8B-B14F-4D97-AF65-F5344CB8AC3E}">
        <p14:creationId xmlns:p14="http://schemas.microsoft.com/office/powerpoint/2010/main" val="18785935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r>
              <a:rPr kumimoji="1" lang="ja-JP" altLang="en-US" dirty="0"/>
              <a:t>こうした事業の財源を基に専門職が活躍する場が広がっています。</a:t>
            </a:r>
            <a:endParaRPr kumimoji="1" lang="en-US" altLang="ja-JP" dirty="0"/>
          </a:p>
          <a:p>
            <a:r>
              <a:rPr kumimoji="1" lang="ja-JP" altLang="en-US" dirty="0"/>
              <a:t>それと同時により効率的に自立支援や介護予防を行うためには各専門職の連携が重要です。</a:t>
            </a:r>
            <a:endParaRPr kumimoji="1" lang="en-US" altLang="ja-JP" dirty="0"/>
          </a:p>
          <a:p>
            <a:r>
              <a:rPr kumimoji="1" lang="ja-JP" altLang="en-US" dirty="0"/>
              <a:t>今回の研修会も</a:t>
            </a:r>
            <a:r>
              <a:rPr kumimoji="1" lang="en-US" altLang="ja-JP" dirty="0"/>
              <a:t>5</a:t>
            </a:r>
            <a:r>
              <a:rPr kumimoji="1" lang="ja-JP" altLang="en-US" dirty="0"/>
              <a:t>つの職能団体での共催となっております。</a:t>
            </a:r>
            <a:endParaRPr kumimoji="1" lang="en-US" altLang="ja-JP" dirty="0"/>
          </a:p>
          <a:p>
            <a:r>
              <a:rPr kumimoji="1" lang="ja-JP" altLang="en-US" dirty="0"/>
              <a:t>リハビリ</a:t>
            </a:r>
            <a:r>
              <a:rPr kumimoji="1" lang="en-US" altLang="ja-JP" dirty="0"/>
              <a:t>3</a:t>
            </a:r>
            <a:r>
              <a:rPr kumimoji="1" lang="ja-JP" altLang="en-US" dirty="0"/>
              <a:t>職種と栄養士、歯科衛生士が連携していていくことが期待されています。</a:t>
            </a:r>
          </a:p>
        </p:txBody>
      </p:sp>
      <p:sp>
        <p:nvSpPr>
          <p:cNvPr id="4" name="スライド番号プレースホルダー 3"/>
          <p:cNvSpPr>
            <a:spLocks noGrp="1"/>
          </p:cNvSpPr>
          <p:nvPr>
            <p:ph type="sldNum" sz="quarter" idx="5"/>
          </p:nvPr>
        </p:nvSpPr>
        <p:spPr/>
        <p:txBody>
          <a:bodyPr/>
          <a:lstStyle/>
          <a:p>
            <a:fld id="{D834B0AD-1545-48D0-9649-4EF485C2C628}" type="slidenum">
              <a:rPr kumimoji="1" lang="ja-JP" altLang="en-US" smtClean="0"/>
              <a:t>39</a:t>
            </a:fld>
            <a:endParaRPr kumimoji="1" lang="ja-JP" altLang="en-US"/>
          </a:p>
        </p:txBody>
      </p:sp>
    </p:spTree>
    <p:extLst>
      <p:ext uri="{BB962C8B-B14F-4D97-AF65-F5344CB8AC3E}">
        <p14:creationId xmlns:p14="http://schemas.microsoft.com/office/powerpoint/2010/main" val="1256587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9B4F0-E2B5-F54A-5819-2F958A60D93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8BBEC6-71A7-9017-857B-C9AB3ECE8CA7}"/>
              </a:ext>
            </a:extLst>
          </p:cNvPr>
          <p:cNvSpPr>
            <a:spLocks noGrp="1" noRot="1" noChangeAspect="1"/>
          </p:cNvSpPr>
          <p:nvPr>
            <p:ph type="sldImg"/>
          </p:nvPr>
        </p:nvSpPr>
        <p:spPr>
          <a:xfrm>
            <a:off x="2713038" y="515938"/>
            <a:ext cx="4594225" cy="2584450"/>
          </a:xfrm>
        </p:spPr>
      </p:sp>
      <p:sp>
        <p:nvSpPr>
          <p:cNvPr id="3" name="ノート プレースホルダー 2">
            <a:extLst>
              <a:ext uri="{FF2B5EF4-FFF2-40B4-BE49-F238E27FC236}">
                <a16:creationId xmlns:a16="http://schemas.microsoft.com/office/drawing/2014/main" id="{48570B6B-5A43-217B-CEB8-58A8D6A63A98}"/>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ACB1C41-8AC3-A399-211D-3CD79EB8A364}"/>
              </a:ext>
            </a:extLst>
          </p:cNvPr>
          <p:cNvSpPr>
            <a:spLocks noGrp="1"/>
          </p:cNvSpPr>
          <p:nvPr>
            <p:ph type="sldNum" sz="quarter" idx="10"/>
          </p:nvPr>
        </p:nvSpPr>
        <p:spPr/>
        <p:txBody>
          <a:bodyPr/>
          <a:lstStyle/>
          <a:p>
            <a:fld id="{ABA67B43-B124-4766-8F8F-A7FA073A2477}" type="slidenum">
              <a:rPr kumimoji="1" lang="ja-JP" altLang="en-US" smtClean="0"/>
              <a:pPr/>
              <a:t>40</a:t>
            </a:fld>
            <a:endParaRPr kumimoji="1" lang="ja-JP" altLang="en-US"/>
          </a:p>
        </p:txBody>
      </p:sp>
    </p:spTree>
    <p:extLst>
      <p:ext uri="{BB962C8B-B14F-4D97-AF65-F5344CB8AC3E}">
        <p14:creationId xmlns:p14="http://schemas.microsoft.com/office/powerpoint/2010/main" val="33758867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EE82F9-4CB0-33F0-7141-993689B0CC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2AE3080-1EB6-8DC5-AF88-3F3CDD22147E}"/>
              </a:ext>
            </a:extLst>
          </p:cNvPr>
          <p:cNvSpPr>
            <a:spLocks noGrp="1" noRot="1" noChangeAspect="1"/>
          </p:cNvSpPr>
          <p:nvPr>
            <p:ph type="sldImg"/>
          </p:nvPr>
        </p:nvSpPr>
        <p:spPr>
          <a:xfrm>
            <a:off x="2713038" y="515938"/>
            <a:ext cx="4594225" cy="2584450"/>
          </a:xfrm>
        </p:spPr>
      </p:sp>
      <p:sp>
        <p:nvSpPr>
          <p:cNvPr id="3" name="ノート プレースホルダー 2">
            <a:extLst>
              <a:ext uri="{FF2B5EF4-FFF2-40B4-BE49-F238E27FC236}">
                <a16:creationId xmlns:a16="http://schemas.microsoft.com/office/drawing/2014/main" id="{AF167E52-D737-C965-4E80-CDA3E9E0F134}"/>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2FB151E0-C1C9-2701-60AB-AB17F404D106}"/>
              </a:ext>
            </a:extLst>
          </p:cNvPr>
          <p:cNvSpPr>
            <a:spLocks noGrp="1"/>
          </p:cNvSpPr>
          <p:nvPr>
            <p:ph type="sldNum" sz="quarter" idx="10"/>
          </p:nvPr>
        </p:nvSpPr>
        <p:spPr/>
        <p:txBody>
          <a:bodyPr/>
          <a:lstStyle/>
          <a:p>
            <a:fld id="{ABA67B43-B124-4766-8F8F-A7FA073A2477}" type="slidenum">
              <a:rPr kumimoji="1" lang="ja-JP" altLang="en-US" smtClean="0"/>
              <a:pPr/>
              <a:t>41</a:t>
            </a:fld>
            <a:endParaRPr kumimoji="1" lang="ja-JP" altLang="en-US"/>
          </a:p>
        </p:txBody>
      </p:sp>
    </p:spTree>
    <p:extLst>
      <p:ext uri="{BB962C8B-B14F-4D97-AF65-F5344CB8AC3E}">
        <p14:creationId xmlns:p14="http://schemas.microsoft.com/office/powerpoint/2010/main" val="32121430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7FD4DE-5CC7-4566-B45E-DC332AF7C11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FA849A6-530F-EF1A-CE73-3208A3415A16}"/>
              </a:ext>
            </a:extLst>
          </p:cNvPr>
          <p:cNvSpPr>
            <a:spLocks noGrp="1" noRot="1" noChangeAspect="1"/>
          </p:cNvSpPr>
          <p:nvPr>
            <p:ph type="sldImg"/>
          </p:nvPr>
        </p:nvSpPr>
        <p:spPr>
          <a:xfrm>
            <a:off x="2713038" y="515938"/>
            <a:ext cx="4594225" cy="2584450"/>
          </a:xfrm>
        </p:spPr>
      </p:sp>
      <p:sp>
        <p:nvSpPr>
          <p:cNvPr id="3" name="ノート プレースホルダー 2">
            <a:extLst>
              <a:ext uri="{FF2B5EF4-FFF2-40B4-BE49-F238E27FC236}">
                <a16:creationId xmlns:a16="http://schemas.microsoft.com/office/drawing/2014/main" id="{0F8BC11E-7FAB-82BF-62E6-9DDC881DDFB0}"/>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A8C5B546-10B3-4223-9C9F-0AA1DD99D501}"/>
              </a:ext>
            </a:extLst>
          </p:cNvPr>
          <p:cNvSpPr>
            <a:spLocks noGrp="1"/>
          </p:cNvSpPr>
          <p:nvPr>
            <p:ph type="sldNum" sz="quarter" idx="10"/>
          </p:nvPr>
        </p:nvSpPr>
        <p:spPr/>
        <p:txBody>
          <a:bodyPr/>
          <a:lstStyle/>
          <a:p>
            <a:fld id="{ABA67B43-B124-4766-8F8F-A7FA073A2477}" type="slidenum">
              <a:rPr kumimoji="1" lang="ja-JP" altLang="en-US" smtClean="0"/>
              <a:pPr/>
              <a:t>42</a:t>
            </a:fld>
            <a:endParaRPr kumimoji="1" lang="ja-JP" altLang="en-US"/>
          </a:p>
        </p:txBody>
      </p:sp>
    </p:spTree>
    <p:extLst>
      <p:ext uri="{BB962C8B-B14F-4D97-AF65-F5344CB8AC3E}">
        <p14:creationId xmlns:p14="http://schemas.microsoft.com/office/powerpoint/2010/main" val="2194232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ECC33-9DA1-58CA-1224-7FF3373E8414}"/>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FE54AF-6646-5206-463F-A7354CD334F2}"/>
              </a:ext>
            </a:extLst>
          </p:cNvPr>
          <p:cNvSpPr>
            <a:spLocks noGrp="1" noRot="1" noChangeAspect="1"/>
          </p:cNvSpPr>
          <p:nvPr>
            <p:ph type="sldImg"/>
          </p:nvPr>
        </p:nvSpPr>
        <p:spPr>
          <a:xfrm>
            <a:off x="2713038" y="515938"/>
            <a:ext cx="4594225" cy="2584450"/>
          </a:xfrm>
        </p:spPr>
      </p:sp>
      <p:sp>
        <p:nvSpPr>
          <p:cNvPr id="3" name="ノート プレースホルダー 2">
            <a:extLst>
              <a:ext uri="{FF2B5EF4-FFF2-40B4-BE49-F238E27FC236}">
                <a16:creationId xmlns:a16="http://schemas.microsoft.com/office/drawing/2014/main" id="{68CE41F4-F7E0-D326-97D8-9E04184F200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C833795C-3499-CC3C-30D2-0AEC7CCCE6E5}"/>
              </a:ext>
            </a:extLst>
          </p:cNvPr>
          <p:cNvSpPr>
            <a:spLocks noGrp="1"/>
          </p:cNvSpPr>
          <p:nvPr>
            <p:ph type="sldNum" sz="quarter" idx="10"/>
          </p:nvPr>
        </p:nvSpPr>
        <p:spPr/>
        <p:txBody>
          <a:bodyPr/>
          <a:lstStyle/>
          <a:p>
            <a:fld id="{ABA67B43-B124-4766-8F8F-A7FA073A2477}" type="slidenum">
              <a:rPr kumimoji="1" lang="ja-JP" altLang="en-US" smtClean="0"/>
              <a:pPr/>
              <a:t>43</a:t>
            </a:fld>
            <a:endParaRPr kumimoji="1" lang="ja-JP" altLang="en-US"/>
          </a:p>
        </p:txBody>
      </p:sp>
    </p:spTree>
    <p:extLst>
      <p:ext uri="{BB962C8B-B14F-4D97-AF65-F5344CB8AC3E}">
        <p14:creationId xmlns:p14="http://schemas.microsoft.com/office/powerpoint/2010/main" val="257521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D281AF0C-02BB-428C-AA19-D642C4FEE1BF}"/>
              </a:ext>
            </a:extLst>
          </p:cNvPr>
          <p:cNvSpPr>
            <a:spLocks noGrp="1" noRot="1" noChangeAspect="1" noTextEdit="1"/>
          </p:cNvSpPr>
          <p:nvPr>
            <p:ph type="sldImg"/>
          </p:nvPr>
        </p:nvSpPr>
        <p:spPr bwMode="auto">
          <a:xfrm>
            <a:off x="365125" y="681038"/>
            <a:ext cx="6054725"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a:extLst>
              <a:ext uri="{FF2B5EF4-FFF2-40B4-BE49-F238E27FC236}">
                <a16:creationId xmlns:a16="http://schemas.microsoft.com/office/drawing/2014/main" id="{70A14F0D-750F-440F-A8F3-01E9739DE9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a:p>
        </p:txBody>
      </p:sp>
      <p:sp>
        <p:nvSpPr>
          <p:cNvPr id="26628" name="スライド番号プレースホルダー 3">
            <a:extLst>
              <a:ext uri="{FF2B5EF4-FFF2-40B4-BE49-F238E27FC236}">
                <a16:creationId xmlns:a16="http://schemas.microsoft.com/office/drawing/2014/main" id="{8FF4AB0B-BC60-471F-A867-2437CCBD24AA}"/>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761430DE-EC62-4D2C-8FB9-BBDC65BFA2A8}" type="slidenum">
              <a:rPr lang="ja-JP" altLang="en-US">
                <a:solidFill>
                  <a:srgbClr val="000000"/>
                </a:solidFill>
                <a:latin typeface="Calibri" panose="020F0502020204030204" pitchFamily="34" charset="0"/>
              </a:rPr>
              <a:pPr eaLnBrk="1" hangingPunct="1"/>
              <a:t>7</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9FF3B405-96C4-46EB-AA7C-365223E7A37D}"/>
              </a:ext>
            </a:extLst>
          </p:cNvPr>
          <p:cNvSpPr>
            <a:spLocks noGrp="1" noRot="1" noChangeAspect="1" noTextEdit="1"/>
          </p:cNvSpPr>
          <p:nvPr>
            <p:ph type="sldImg"/>
          </p:nvPr>
        </p:nvSpPr>
        <p:spPr bwMode="auto">
          <a:xfrm>
            <a:off x="365125" y="681038"/>
            <a:ext cx="6054725"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47717F59-FF1F-415E-B6FB-3BF77774207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7652" name="スライド番号プレースホルダー 3">
            <a:extLst>
              <a:ext uri="{FF2B5EF4-FFF2-40B4-BE49-F238E27FC236}">
                <a16:creationId xmlns:a16="http://schemas.microsoft.com/office/drawing/2014/main" id="{8337721C-20B9-4F38-99CE-FF3BEE135604}"/>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5EF9E430-8E3D-4876-A5D1-8D985813A9C0}" type="slidenum">
              <a:rPr lang="ja-JP" altLang="en-US">
                <a:solidFill>
                  <a:srgbClr val="000000"/>
                </a:solidFill>
                <a:latin typeface="Calibri" panose="020F0502020204030204" pitchFamily="34" charset="0"/>
              </a:rPr>
              <a:pPr eaLnBrk="1" hangingPunct="1"/>
              <a:t>8</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a:extLst>
              <a:ext uri="{FF2B5EF4-FFF2-40B4-BE49-F238E27FC236}">
                <a16:creationId xmlns:a16="http://schemas.microsoft.com/office/drawing/2014/main" id="{82DD7CA0-AB70-4201-9F2E-00A21BBCAC63}"/>
              </a:ext>
            </a:extLst>
          </p:cNvPr>
          <p:cNvSpPr>
            <a:spLocks noGrp="1" noRot="1" noChangeAspect="1" noTextEdit="1"/>
          </p:cNvSpPr>
          <p:nvPr>
            <p:ph type="sldImg"/>
          </p:nvPr>
        </p:nvSpPr>
        <p:spPr bwMode="auto">
          <a:xfrm>
            <a:off x="365125" y="681038"/>
            <a:ext cx="6056313"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 2">
            <a:extLst>
              <a:ext uri="{FF2B5EF4-FFF2-40B4-BE49-F238E27FC236}">
                <a16:creationId xmlns:a16="http://schemas.microsoft.com/office/drawing/2014/main" id="{F78F7A69-19B0-44A3-8CDF-06D773AC6D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28676" name="スライド番号プレースホルダ 3">
            <a:extLst>
              <a:ext uri="{FF2B5EF4-FFF2-40B4-BE49-F238E27FC236}">
                <a16:creationId xmlns:a16="http://schemas.microsoft.com/office/drawing/2014/main" id="{1DA43FAC-33F1-4BEA-B7E2-C5660FA7C433}"/>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C629745-AC77-4BB9-86F9-E511B58DAB48}" type="slidenum">
              <a:rPr lang="ja-JP" altLang="en-US">
                <a:solidFill>
                  <a:srgbClr val="000000"/>
                </a:solidFill>
                <a:latin typeface="Calibri" panose="020F0502020204030204" pitchFamily="34" charset="0"/>
              </a:rPr>
              <a:pPr eaLnBrk="1" hangingPunct="1"/>
              <a:t>9</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D160376E-1F75-4B43-8A74-D6B2AA411645}"/>
              </a:ext>
            </a:extLst>
          </p:cNvPr>
          <p:cNvSpPr>
            <a:spLocks noGrp="1" noRot="1" noChangeAspect="1" noTextEdit="1"/>
          </p:cNvSpPr>
          <p:nvPr>
            <p:ph type="sldImg"/>
          </p:nvPr>
        </p:nvSpPr>
        <p:spPr bwMode="auto">
          <a:xfrm>
            <a:off x="365125" y="681038"/>
            <a:ext cx="6054725" cy="3406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a:extLst>
              <a:ext uri="{FF2B5EF4-FFF2-40B4-BE49-F238E27FC236}">
                <a16:creationId xmlns:a16="http://schemas.microsoft.com/office/drawing/2014/main" id="{A313DBB6-8C05-4139-94AB-6453C53F60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ja-JP"/>
          </a:p>
        </p:txBody>
      </p:sp>
      <p:sp>
        <p:nvSpPr>
          <p:cNvPr id="29700" name="スライド番号プレースホルダー 3">
            <a:extLst>
              <a:ext uri="{FF2B5EF4-FFF2-40B4-BE49-F238E27FC236}">
                <a16:creationId xmlns:a16="http://schemas.microsoft.com/office/drawing/2014/main" id="{F2B3C98C-F7A6-43FF-9937-E5D4AEA51234}"/>
              </a:ext>
            </a:extLst>
          </p:cNvPr>
          <p:cNvSpPr>
            <a:spLocks noGrp="1"/>
          </p:cNvSpPr>
          <p:nvPr>
            <p:ph type="sldNum" sz="quarter" idx="5"/>
          </p:nvPr>
        </p:nvSpPr>
        <p:spPr bwMode="auto">
          <a:ln>
            <a:miter lim="800000"/>
            <a:headEnd/>
            <a:tailEnd/>
          </a:ln>
        </p:spPr>
        <p:txBody>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fld id="{AA578723-0FD4-4D71-B268-62E66CACE633}" type="slidenum">
              <a:rPr lang="ja-JP" altLang="en-US">
                <a:solidFill>
                  <a:srgbClr val="000000"/>
                </a:solidFill>
                <a:latin typeface="Calibri" panose="020F0502020204030204" pitchFamily="34" charset="0"/>
              </a:rPr>
              <a:pPr eaLnBrk="1" hangingPunct="1"/>
              <a:t>10</a:t>
            </a:fld>
            <a:endParaRPr lang="ja-JP"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BA1BFC6-7DEA-4894-A4D7-72B1E110C42D}" type="slidenum">
              <a:rPr kumimoji="1" lang="ja-JP" altLang="en-US" smtClean="0"/>
              <a:pPr/>
              <a:t>16</a:t>
            </a:fld>
            <a:endParaRPr kumimoji="1" lang="ja-JP" altLang="en-US"/>
          </a:p>
        </p:txBody>
      </p:sp>
    </p:spTree>
    <p:extLst>
      <p:ext uri="{BB962C8B-B14F-4D97-AF65-F5344CB8AC3E}">
        <p14:creationId xmlns:p14="http://schemas.microsoft.com/office/powerpoint/2010/main" val="992218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通所</a:t>
            </a:r>
            <a:r>
              <a:rPr kumimoji="1" lang="en-US" altLang="ja-JP" dirty="0"/>
              <a:t>C</a:t>
            </a:r>
            <a:r>
              <a:rPr kumimoji="1" lang="ja-JP" altLang="en-US" dirty="0"/>
              <a:t>型が進まれつつある</a:t>
            </a:r>
          </a:p>
        </p:txBody>
      </p:sp>
      <p:sp>
        <p:nvSpPr>
          <p:cNvPr id="4" name="スライド番号プレースホルダー 3"/>
          <p:cNvSpPr>
            <a:spLocks noGrp="1"/>
          </p:cNvSpPr>
          <p:nvPr>
            <p:ph type="sldNum" sz="quarter" idx="5"/>
          </p:nvPr>
        </p:nvSpPr>
        <p:spPr/>
        <p:txBody>
          <a:bodyPr/>
          <a:lstStyle/>
          <a:p>
            <a:fld id="{42362031-2ACB-4B5E-BF0D-CCEDF11D897D}" type="slidenum">
              <a:rPr kumimoji="1" lang="ja-JP" altLang="en-US" smtClean="0"/>
              <a:pPr/>
              <a:t>18</a:t>
            </a:fld>
            <a:endParaRPr kumimoji="1" lang="ja-JP" altLang="en-US"/>
          </a:p>
        </p:txBody>
      </p:sp>
    </p:spTree>
    <p:extLst>
      <p:ext uri="{BB962C8B-B14F-4D97-AF65-F5344CB8AC3E}">
        <p14:creationId xmlns:p14="http://schemas.microsoft.com/office/powerpoint/2010/main" val="4135616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BA1BFC6-7DEA-4894-A4D7-72B1E110C42D}" type="slidenum">
              <a:rPr kumimoji="1" lang="ja-JP" altLang="en-US" smtClean="0"/>
              <a:pPr/>
              <a:t>19</a:t>
            </a:fld>
            <a:endParaRPr kumimoji="1" lang="ja-JP" altLang="en-US"/>
          </a:p>
        </p:txBody>
      </p:sp>
    </p:spTree>
    <p:extLst>
      <p:ext uri="{BB962C8B-B14F-4D97-AF65-F5344CB8AC3E}">
        <p14:creationId xmlns:p14="http://schemas.microsoft.com/office/powerpoint/2010/main" val="298702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ja-JP" altLang="en-US"/>
              <a:t>マスター タイトルの書式設定</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a:xfrm>
            <a:off x="2416500" y="329307"/>
            <a:ext cx="4973915" cy="309201"/>
          </a:xfrm>
        </p:spPr>
        <p:txBody>
          <a:bodyPr/>
          <a:lstStyle/>
          <a:p>
            <a:endParaRPr kumimoji="1" lang="ja-JP" altLang="en-US"/>
          </a:p>
        </p:txBody>
      </p:sp>
      <p:sp>
        <p:nvSpPr>
          <p:cNvPr id="6" name="Slide Number Placeholder 5"/>
          <p:cNvSpPr>
            <a:spLocks noGrp="1"/>
          </p:cNvSpPr>
          <p:nvPr>
            <p:ph type="sldNum" sz="quarter" idx="12"/>
          </p:nvPr>
        </p:nvSpPr>
        <p:spPr>
          <a:xfrm>
            <a:off x="1437664" y="798973"/>
            <a:ext cx="811019" cy="503578"/>
          </a:xfrm>
        </p:spPr>
        <p:txBody>
          <a:bodyPr/>
          <a:lstStyle/>
          <a:p>
            <a:fld id="{F6A6FC2A-0828-4D81-A81C-AB8DD26F5135}" type="slidenum">
              <a:rPr kumimoji="1" lang="ja-JP" altLang="en-US" smtClean="0"/>
              <a:pPr/>
              <a:t>‹#›</a:t>
            </a:fld>
            <a:endParaRPr kumimoji="1" lang="ja-JP" alt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76709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769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35473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12" name="Content Placeholder 2"/>
          <p:cNvSpPr>
            <a:spLocks noGrp="1"/>
          </p:cNvSpPr>
          <p:nvPr>
            <p:ph sz="quarter" idx="13"/>
          </p:nvPr>
        </p:nvSpPr>
        <p:spPr>
          <a:xfrm>
            <a:off x="913773" y="2367098"/>
            <a:ext cx="10363827" cy="342410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9DBD466-C0E2-47D4-9184-90E9F83D8ADA}"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FA926B2-C2F7-4B6A-B207-FCD3E3ACE5CE}" type="slidenum">
              <a:rPr kumimoji="1" lang="ja-JP" altLang="en-US" smtClean="0"/>
              <a:pPr/>
              <a:t>‹#›</a:t>
            </a:fld>
            <a:endParaRPr kumimoji="1" lang="ja-JP" altLang="en-US"/>
          </a:p>
        </p:txBody>
      </p:sp>
    </p:spTree>
    <p:extLst>
      <p:ext uri="{BB962C8B-B14F-4D97-AF65-F5344CB8AC3E}">
        <p14:creationId xmlns:p14="http://schemas.microsoft.com/office/powerpoint/2010/main" val="7263756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6965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1424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4735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1447191" y="2824269"/>
            <a:ext cx="4645152" cy="26444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412362" y="2821491"/>
            <a:ext cx="4645152" cy="2637371"/>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3378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2815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spTree>
    <p:extLst>
      <p:ext uri="{BB962C8B-B14F-4D97-AF65-F5344CB8AC3E}">
        <p14:creationId xmlns:p14="http://schemas.microsoft.com/office/powerpoint/2010/main" val="3439599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EE20406-3374-448D-A99E-AA659C8376AC}" type="datetimeFigureOut">
              <a:rPr kumimoji="1" lang="ja-JP" altLang="en-US" smtClean="0"/>
              <a:pPr/>
              <a:t>2024/11/14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752641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EE20406-3374-448D-A99E-AA659C8376AC}" type="datetimeFigureOut">
              <a:rPr kumimoji="1" lang="ja-JP" altLang="en-US" smtClean="0"/>
              <a:pPr/>
              <a:t>2024/11/14</a:t>
            </a:fld>
            <a:endParaRPr kumimoji="1" lang="ja-JP" altLang="en-US"/>
          </a:p>
        </p:txBody>
      </p:sp>
      <p:sp>
        <p:nvSpPr>
          <p:cNvPr id="6" name="Footer Placeholder 5"/>
          <p:cNvSpPr>
            <a:spLocks noGrp="1"/>
          </p:cNvSpPr>
          <p:nvPr>
            <p:ph type="ftr" sz="quarter" idx="11"/>
          </p:nvPr>
        </p:nvSpPr>
        <p:spPr>
          <a:xfrm>
            <a:off x="1447382" y="318640"/>
            <a:ext cx="5541004" cy="320931"/>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F6A6FC2A-0828-4D81-A81C-AB8DD26F5135}" type="slidenum">
              <a:rPr kumimoji="1" lang="ja-JP" altLang="en-US" smtClean="0"/>
              <a:pPr/>
              <a:t>‹#›</a:t>
            </a:fld>
            <a:endParaRPr kumimoji="1" lang="ja-JP" alt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78779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EE20406-3374-448D-A99E-AA659C8376AC}" type="datetimeFigureOut">
              <a:rPr kumimoji="1" lang="ja-JP" altLang="en-US" smtClean="0"/>
              <a:pPr/>
              <a:t>2024/11/14</a:t>
            </a:fld>
            <a:endParaRPr kumimoji="1" lang="ja-JP" alt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F6A6FC2A-0828-4D81-A81C-AB8DD26F5135}" type="slidenum">
              <a:rPr kumimoji="1" lang="ja-JP" altLang="en-US" smtClean="0"/>
              <a:pPr/>
              <a:t>‹#›</a:t>
            </a:fld>
            <a:endParaRPr kumimoji="1" lang="ja-JP" alt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523052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kumimoji="1"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kumimoji="1"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7.emf"/><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96C3F64-13CA-48C7-B5EA-DD611FA2C4AF}"/>
              </a:ext>
            </a:extLst>
          </p:cNvPr>
          <p:cNvSpPr>
            <a:spLocks noGrp="1"/>
          </p:cNvSpPr>
          <p:nvPr>
            <p:ph type="ctrTitle"/>
          </p:nvPr>
        </p:nvSpPr>
        <p:spPr>
          <a:xfrm>
            <a:off x="1129553" y="1205489"/>
            <a:ext cx="11062447" cy="2387600"/>
          </a:xfrm>
        </p:spPr>
        <p:txBody>
          <a:bodyPr>
            <a:normAutofit fontScale="90000"/>
          </a:bodyPr>
          <a:lstStyle/>
          <a:p>
            <a:pPr algn="ctr"/>
            <a:r>
              <a:rPr lang="ja-JP" altLang="en-US" dirty="0">
                <a:solidFill>
                  <a:srgbClr val="0070C0"/>
                </a:solidFill>
                <a:latin typeface="HGP創英角ｺﾞｼｯｸUB" panose="020B0A00000000000000" pitchFamily="50" charset="-128"/>
                <a:ea typeface="HGP創英角ｺﾞｼｯｸUB" panose="020B0A00000000000000" pitchFamily="50" charset="-128"/>
              </a:rPr>
              <a:t>地域包括ケアに関わる多職種からの最新情報</a:t>
            </a:r>
            <a:b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b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～調整業務からみえるもの～</a:t>
            </a:r>
          </a:p>
        </p:txBody>
      </p:sp>
      <p:sp>
        <p:nvSpPr>
          <p:cNvPr id="3" name="字幕 2">
            <a:extLst>
              <a:ext uri="{FF2B5EF4-FFF2-40B4-BE49-F238E27FC236}">
                <a16:creationId xmlns:a16="http://schemas.microsoft.com/office/drawing/2014/main" id="{E03F28FF-8025-4098-A6A2-08C3B2AA2980}"/>
              </a:ext>
            </a:extLst>
          </p:cNvPr>
          <p:cNvSpPr>
            <a:spLocks noGrp="1"/>
          </p:cNvSpPr>
          <p:nvPr>
            <p:ph type="subTitle" idx="1"/>
          </p:nvPr>
        </p:nvSpPr>
        <p:spPr>
          <a:xfrm>
            <a:off x="2649477" y="5303431"/>
            <a:ext cx="9144000" cy="1032715"/>
          </a:xfrm>
        </p:spPr>
        <p:txBody>
          <a:bodyPr/>
          <a:lstStyle/>
          <a:p>
            <a:pPr algn="r"/>
            <a:r>
              <a:rPr kumimoji="1" lang="ja-JP" altLang="en-US" dirty="0">
                <a:latin typeface="HGP創英角ｺﾞｼｯｸUB" panose="020B0A00000000000000" pitchFamily="50" charset="-128"/>
                <a:ea typeface="HGP創英角ｺﾞｼｯｸUB" panose="020B0A00000000000000" pitchFamily="50" charset="-128"/>
              </a:rPr>
              <a:t>豊川市民病院　リハビリテーション技術科</a:t>
            </a:r>
            <a:endParaRPr kumimoji="1" lang="en-US" altLang="ja-JP" dirty="0">
              <a:latin typeface="HGP創英角ｺﾞｼｯｸUB" panose="020B0A00000000000000" pitchFamily="50" charset="-128"/>
              <a:ea typeface="HGP創英角ｺﾞｼｯｸUB" panose="020B0A00000000000000" pitchFamily="50" charset="-128"/>
            </a:endParaRPr>
          </a:p>
          <a:p>
            <a:pPr algn="r"/>
            <a:r>
              <a:rPr lang="ja-JP" altLang="en-US" dirty="0">
                <a:latin typeface="HGP創英角ｺﾞｼｯｸUB" panose="020B0A00000000000000" pitchFamily="50" charset="-128"/>
                <a:ea typeface="HGP創英角ｺﾞｼｯｸUB" panose="020B0A00000000000000" pitchFamily="50" charset="-128"/>
              </a:rPr>
              <a:t>理学療法士　河合　靖生</a:t>
            </a:r>
            <a:endParaRPr kumimoji="1" lang="ja-JP" altLang="en-US" dirty="0">
              <a:latin typeface="HGP創英角ｺﾞｼｯｸUB" panose="020B0A00000000000000" pitchFamily="50" charset="-128"/>
              <a:ea typeface="HGP創英角ｺﾞｼｯｸUB" panose="020B0A00000000000000" pitchFamily="50" charset="-128"/>
            </a:endParaRPr>
          </a:p>
        </p:txBody>
      </p:sp>
      <p:sp>
        <p:nvSpPr>
          <p:cNvPr id="4" name="テキスト ボックス 3">
            <a:extLst>
              <a:ext uri="{FF2B5EF4-FFF2-40B4-BE49-F238E27FC236}">
                <a16:creationId xmlns:a16="http://schemas.microsoft.com/office/drawing/2014/main" id="{EBB62E1B-7D95-FA3F-E7A2-27C8537F4DF8}"/>
              </a:ext>
            </a:extLst>
          </p:cNvPr>
          <p:cNvSpPr txBox="1"/>
          <p:nvPr/>
        </p:nvSpPr>
        <p:spPr>
          <a:xfrm>
            <a:off x="175492" y="134108"/>
            <a:ext cx="6354617" cy="646331"/>
          </a:xfrm>
          <a:prstGeom prst="rect">
            <a:avLst/>
          </a:prstGeom>
          <a:noFill/>
        </p:spPr>
        <p:txBody>
          <a:bodyPr wrap="square" rtlCol="0">
            <a:spAutoFit/>
          </a:bodyPr>
          <a:lstStyle/>
          <a:p>
            <a:r>
              <a:rPr kumimoji="1" lang="ja-JP" altLang="en-US" dirty="0">
                <a:latin typeface="HGP創英角ｺﾞｼｯｸUB" panose="020B0A00000000000000" pitchFamily="50" charset="-128"/>
                <a:ea typeface="HGP創英角ｺﾞｼｯｸUB" panose="020B0A00000000000000" pitchFamily="50" charset="-128"/>
              </a:rPr>
              <a:t>令和６年度（公社）愛知県栄養士会在宅医療・介護運営委員会</a:t>
            </a:r>
            <a:endParaRPr kumimoji="1" lang="en-US" altLang="ja-JP" dirty="0">
              <a:latin typeface="HGP創英角ｺﾞｼｯｸUB" panose="020B0A00000000000000" pitchFamily="50" charset="-128"/>
              <a:ea typeface="HGP創英角ｺﾞｼｯｸUB" panose="020B0A00000000000000" pitchFamily="50" charset="-128"/>
            </a:endParaRPr>
          </a:p>
          <a:p>
            <a:r>
              <a:rPr lang="ja-JP" altLang="en-US" dirty="0">
                <a:latin typeface="HGP創英角ｺﾞｼｯｸUB" panose="020B0A00000000000000" pitchFamily="50" charset="-128"/>
                <a:ea typeface="HGP創英角ｺﾞｼｯｸUB" panose="020B0A00000000000000" pitchFamily="50" charset="-128"/>
              </a:rPr>
              <a:t>　</a:t>
            </a:r>
            <a:r>
              <a:rPr lang="ja-JP" altLang="en-US" sz="1200" dirty="0">
                <a:latin typeface="HGP創英角ｺﾞｼｯｸUB" panose="020B0A00000000000000" pitchFamily="50" charset="-128"/>
                <a:ea typeface="HGP創英角ｺﾞｼｯｸUB" panose="020B0A00000000000000" pitchFamily="50" charset="-128"/>
              </a:rPr>
              <a:t>地域密着型拠点づくりのためのスキルアップ研修会（東三河ブロック）</a:t>
            </a:r>
            <a:endParaRPr kumimoji="1" lang="ja-JP" altLang="en-US"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4178958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BD5D5FF6-D814-419F-B307-6AB8AA7877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12044" b="9013"/>
          <a:stretch>
            <a:fillRect/>
          </a:stretch>
        </p:blipFill>
        <p:spPr bwMode="auto">
          <a:xfrm>
            <a:off x="1631950" y="1295400"/>
            <a:ext cx="8928100" cy="48260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3" name="テキスト ボックス 6">
            <a:extLst>
              <a:ext uri="{FF2B5EF4-FFF2-40B4-BE49-F238E27FC236}">
                <a16:creationId xmlns:a16="http://schemas.microsoft.com/office/drawing/2014/main" id="{252FE04D-854E-4231-9A7D-E5B5469FEA07}"/>
              </a:ext>
            </a:extLst>
          </p:cNvPr>
          <p:cNvSpPr txBox="1">
            <a:spLocks noChangeArrowheads="1"/>
          </p:cNvSpPr>
          <p:nvPr/>
        </p:nvSpPr>
        <p:spPr bwMode="auto">
          <a:xfrm>
            <a:off x="5480050" y="6356724"/>
            <a:ext cx="6540500" cy="430887"/>
          </a:xfrm>
          <a:prstGeom prst="rect">
            <a:avLst/>
          </a:prstGeom>
          <a:solidFill>
            <a:schemeClr val="bg1">
              <a:lumMod val="95000"/>
            </a:schemeClr>
          </a:solidFill>
          <a:ln>
            <a:noFill/>
          </a:ln>
        </p:spPr>
        <p:txBody>
          <a:bodyPr wrap="square">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1050" dirty="0">
                <a:solidFill>
                  <a:schemeClr val="tx1"/>
                </a:solidFill>
                <a:latin typeface="Calibri" panose="020F0502020204030204" pitchFamily="34" charset="0"/>
                <a:ea typeface="ＭＳ Ｐゴシック" panose="020B0600070205080204" pitchFamily="50" charset="-128"/>
              </a:rPr>
              <a:t>出典：</a:t>
            </a:r>
            <a:r>
              <a:rPr lang="en-US" altLang="ja-JP" sz="1050" dirty="0">
                <a:solidFill>
                  <a:schemeClr val="tx1"/>
                </a:solidFill>
                <a:latin typeface="Calibri" panose="020F0502020204030204" pitchFamily="34" charset="0"/>
                <a:ea typeface="ＭＳ Ｐゴシック" panose="020B0600070205080204" pitchFamily="50" charset="-128"/>
              </a:rPr>
              <a:t>2010</a:t>
            </a:r>
            <a:r>
              <a:rPr lang="ja-JP" altLang="en-US" sz="1050" dirty="0">
                <a:solidFill>
                  <a:schemeClr val="tx1"/>
                </a:solidFill>
                <a:latin typeface="Calibri" panose="020F0502020204030204" pitchFamily="34" charset="0"/>
                <a:ea typeface="ＭＳ Ｐゴシック" panose="020B0600070205080204" pitchFamily="50" charset="-128"/>
              </a:rPr>
              <a:t>（平成</a:t>
            </a:r>
            <a:r>
              <a:rPr lang="en-US" altLang="ja-JP" sz="1050" dirty="0">
                <a:solidFill>
                  <a:schemeClr val="tx1"/>
                </a:solidFill>
                <a:latin typeface="Calibri" panose="020F0502020204030204" pitchFamily="34" charset="0"/>
                <a:ea typeface="ＭＳ Ｐゴシック" panose="020B0600070205080204" pitchFamily="50" charset="-128"/>
              </a:rPr>
              <a:t>22</a:t>
            </a:r>
            <a:r>
              <a:rPr lang="ja-JP" altLang="en-US" sz="1050" dirty="0">
                <a:solidFill>
                  <a:schemeClr val="tx1"/>
                </a:solidFill>
                <a:latin typeface="Calibri" panose="020F0502020204030204" pitchFamily="34" charset="0"/>
                <a:ea typeface="ＭＳ Ｐゴシック" panose="020B0600070205080204" pitchFamily="50" charset="-128"/>
              </a:rPr>
              <a:t>年）までの実績は厚生労働省「人口動態統計」</a:t>
            </a:r>
            <a:endParaRPr lang="en-US" altLang="ja-JP" sz="1050" dirty="0">
              <a:solidFill>
                <a:schemeClr val="tx1"/>
              </a:solidFill>
              <a:latin typeface="Calibri" panose="020F0502020204030204" pitchFamily="34" charset="0"/>
              <a:ea typeface="ＭＳ Ｐゴシック" panose="020B0600070205080204" pitchFamily="50" charset="-128"/>
            </a:endParaRPr>
          </a:p>
          <a:p>
            <a:pPr eaLnBrk="1" hangingPunct="1">
              <a:spcBef>
                <a:spcPct val="0"/>
              </a:spcBef>
              <a:buClrTx/>
              <a:buSzTx/>
              <a:buFontTx/>
              <a:buNone/>
            </a:pPr>
            <a:r>
              <a:rPr lang="ja-JP" altLang="en-US" sz="1050" dirty="0">
                <a:solidFill>
                  <a:schemeClr val="tx1"/>
                </a:solidFill>
                <a:latin typeface="Calibri" panose="020F0502020204030204" pitchFamily="34" charset="0"/>
                <a:ea typeface="ＭＳ Ｐゴシック" panose="020B0600070205080204" pitchFamily="50" charset="-128"/>
              </a:rPr>
              <a:t>　　　   </a:t>
            </a:r>
            <a:r>
              <a:rPr lang="en-US" altLang="ja-JP" sz="1050" dirty="0">
                <a:solidFill>
                  <a:schemeClr val="tx1"/>
                </a:solidFill>
                <a:latin typeface="Calibri" panose="020F0502020204030204" pitchFamily="34" charset="0"/>
                <a:ea typeface="ＭＳ Ｐゴシック" panose="020B0600070205080204" pitchFamily="50" charset="-128"/>
              </a:rPr>
              <a:t>2011</a:t>
            </a:r>
            <a:r>
              <a:rPr lang="ja-JP" altLang="en-US" sz="1050" dirty="0">
                <a:solidFill>
                  <a:schemeClr val="tx1"/>
                </a:solidFill>
                <a:latin typeface="Calibri" panose="020F0502020204030204" pitchFamily="34" charset="0"/>
                <a:ea typeface="ＭＳ Ｐゴシック" panose="020B0600070205080204" pitchFamily="50" charset="-128"/>
              </a:rPr>
              <a:t>（平成</a:t>
            </a:r>
            <a:r>
              <a:rPr lang="en-US" altLang="ja-JP" sz="1050" dirty="0">
                <a:solidFill>
                  <a:schemeClr val="tx1"/>
                </a:solidFill>
                <a:latin typeface="Calibri" panose="020F0502020204030204" pitchFamily="34" charset="0"/>
                <a:ea typeface="ＭＳ Ｐゴシック" panose="020B0600070205080204" pitchFamily="50" charset="-128"/>
              </a:rPr>
              <a:t>23</a:t>
            </a:r>
            <a:r>
              <a:rPr lang="ja-JP" altLang="en-US" sz="1050" dirty="0">
                <a:solidFill>
                  <a:schemeClr val="tx1"/>
                </a:solidFill>
                <a:latin typeface="Calibri" panose="020F0502020204030204" pitchFamily="34" charset="0"/>
                <a:ea typeface="ＭＳ Ｐゴシック" panose="020B0600070205080204" pitchFamily="50" charset="-128"/>
              </a:rPr>
              <a:t>年）以降の推計は国立社会保障・人口問題研究所「人口統計資料集（</a:t>
            </a:r>
            <a:r>
              <a:rPr lang="en-US" altLang="ja-JP" sz="1050" dirty="0">
                <a:solidFill>
                  <a:schemeClr val="tx1"/>
                </a:solidFill>
                <a:latin typeface="Calibri" panose="020F0502020204030204" pitchFamily="34" charset="0"/>
                <a:ea typeface="ＭＳ Ｐゴシック" panose="020B0600070205080204" pitchFamily="50" charset="-128"/>
              </a:rPr>
              <a:t>2006</a:t>
            </a:r>
            <a:r>
              <a:rPr lang="ja-JP" altLang="en-US" sz="1050" dirty="0">
                <a:solidFill>
                  <a:schemeClr val="tx1"/>
                </a:solidFill>
                <a:latin typeface="Calibri" panose="020F0502020204030204" pitchFamily="34" charset="0"/>
                <a:ea typeface="ＭＳ Ｐゴシック" panose="020B0600070205080204" pitchFamily="50" charset="-128"/>
              </a:rPr>
              <a:t>年度版）」から推定</a:t>
            </a:r>
            <a:endParaRPr lang="en-US" altLang="ja-JP" sz="1050" dirty="0">
              <a:solidFill>
                <a:schemeClr val="tx1"/>
              </a:solidFill>
              <a:latin typeface="Calibri" panose="020F0502020204030204" pitchFamily="34" charset="0"/>
              <a:ea typeface="ＭＳ Ｐゴシック" panose="020B0600070205080204" pitchFamily="50" charset="-128"/>
            </a:endParaRPr>
          </a:p>
        </p:txBody>
      </p:sp>
      <p:sp>
        <p:nvSpPr>
          <p:cNvPr id="11" name="四角形吹き出し 10">
            <a:extLst>
              <a:ext uri="{FF2B5EF4-FFF2-40B4-BE49-F238E27FC236}">
                <a16:creationId xmlns:a16="http://schemas.microsoft.com/office/drawing/2014/main" id="{FD184F57-3C93-4DD2-B251-1D9B3D775D5C}"/>
              </a:ext>
            </a:extLst>
          </p:cNvPr>
          <p:cNvSpPr/>
          <p:nvPr/>
        </p:nvSpPr>
        <p:spPr>
          <a:xfrm>
            <a:off x="7896225" y="2217738"/>
            <a:ext cx="2528888" cy="842962"/>
          </a:xfrm>
          <a:prstGeom prst="wedgeRectCallout">
            <a:avLst>
              <a:gd name="adj1" fmla="val 34973"/>
              <a:gd name="adj2" fmla="val 84899"/>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2030</a:t>
            </a:r>
            <a:r>
              <a:rPr lang="ja-JP" altLang="en-US"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年：約</a:t>
            </a:r>
            <a:r>
              <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47</a:t>
            </a:r>
            <a:r>
              <a:rPr lang="ja-JP" altLang="en-US"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万人</a:t>
            </a:r>
            <a:endPar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※3</a:t>
            </a:r>
            <a:r>
              <a:rPr lang="ja-JP" altLang="en-US"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人に</a:t>
            </a:r>
            <a:r>
              <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a:t>
            </a:r>
            <a:r>
              <a:rPr lang="ja-JP" altLang="en-US"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人が</a:t>
            </a:r>
            <a:endParaRPr lang="en-US" altLang="ja-JP"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422"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有料・サ高住で死亡</a:t>
            </a:r>
          </a:p>
        </p:txBody>
      </p:sp>
      <p:sp>
        <p:nvSpPr>
          <p:cNvPr id="13" name="円/楕円 12">
            <a:extLst>
              <a:ext uri="{FF2B5EF4-FFF2-40B4-BE49-F238E27FC236}">
                <a16:creationId xmlns:a16="http://schemas.microsoft.com/office/drawing/2014/main" id="{BA060741-3565-47E4-BA3F-916247E7564D}"/>
              </a:ext>
            </a:extLst>
          </p:cNvPr>
          <p:cNvSpPr/>
          <p:nvPr/>
        </p:nvSpPr>
        <p:spPr>
          <a:xfrm>
            <a:off x="6070600" y="5005388"/>
            <a:ext cx="833438" cy="393700"/>
          </a:xfrm>
          <a:prstGeom prst="ellipse">
            <a:avLst/>
          </a:prstGeom>
          <a:solidFill>
            <a:srgbClr val="FF0000">
              <a:alpha val="10000"/>
            </a:srgbClr>
          </a:solidFill>
          <a:ln w="38100">
            <a:solidFill>
              <a:srgbClr val="FF00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15" name="正方形/長方形 14">
            <a:extLst>
              <a:ext uri="{FF2B5EF4-FFF2-40B4-BE49-F238E27FC236}">
                <a16:creationId xmlns:a16="http://schemas.microsoft.com/office/drawing/2014/main" id="{85DA527B-EEEF-4798-903E-6FE63262ED4F}"/>
              </a:ext>
            </a:extLst>
          </p:cNvPr>
          <p:cNvSpPr/>
          <p:nvPr/>
        </p:nvSpPr>
        <p:spPr>
          <a:xfrm>
            <a:off x="1806575" y="5573714"/>
            <a:ext cx="8618538" cy="484187"/>
          </a:xfrm>
          <a:prstGeom prst="rect">
            <a:avLst/>
          </a:prstGeom>
          <a:solidFill>
            <a:srgbClr val="FF3300">
              <a:alpha val="10000"/>
            </a:srgbClr>
          </a:solidFill>
          <a:ln w="38100">
            <a:solidFill>
              <a:srgbClr val="FF00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12" name="四角形吹き出し 11">
            <a:extLst>
              <a:ext uri="{FF2B5EF4-FFF2-40B4-BE49-F238E27FC236}">
                <a16:creationId xmlns:a16="http://schemas.microsoft.com/office/drawing/2014/main" id="{D762D7AC-878C-465A-A3F1-2E821A24F754}"/>
              </a:ext>
            </a:extLst>
          </p:cNvPr>
          <p:cNvSpPr/>
          <p:nvPr/>
        </p:nvSpPr>
        <p:spPr>
          <a:xfrm>
            <a:off x="3575050" y="5289550"/>
            <a:ext cx="2376488" cy="400050"/>
          </a:xfrm>
          <a:prstGeom prst="wedgeRectCallout">
            <a:avLst>
              <a:gd name="adj1" fmla="val 72209"/>
              <a:gd name="adj2" fmla="val -44847"/>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有料・サ高住含む</a:t>
            </a:r>
          </a:p>
        </p:txBody>
      </p:sp>
      <p:sp>
        <p:nvSpPr>
          <p:cNvPr id="14" name="円/楕円 13">
            <a:extLst>
              <a:ext uri="{FF2B5EF4-FFF2-40B4-BE49-F238E27FC236}">
                <a16:creationId xmlns:a16="http://schemas.microsoft.com/office/drawing/2014/main" id="{C80E9A5F-8A89-452D-BDDE-875F34FC35D4}"/>
              </a:ext>
            </a:extLst>
          </p:cNvPr>
          <p:cNvSpPr/>
          <p:nvPr/>
        </p:nvSpPr>
        <p:spPr>
          <a:xfrm>
            <a:off x="7896226" y="5005388"/>
            <a:ext cx="2663825" cy="684212"/>
          </a:xfrm>
          <a:prstGeom prst="ellipse">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地域で看取れる</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仕組み</a:t>
            </a:r>
          </a:p>
        </p:txBody>
      </p:sp>
      <p:sp>
        <p:nvSpPr>
          <p:cNvPr id="23" name="円/楕円 22">
            <a:extLst>
              <a:ext uri="{FF2B5EF4-FFF2-40B4-BE49-F238E27FC236}">
                <a16:creationId xmlns:a16="http://schemas.microsoft.com/office/drawing/2014/main" id="{5279CE7B-158D-46B1-B6EF-F43B1C3CC777}"/>
              </a:ext>
            </a:extLst>
          </p:cNvPr>
          <p:cNvSpPr/>
          <p:nvPr/>
        </p:nvSpPr>
        <p:spPr>
          <a:xfrm>
            <a:off x="4656138" y="3305176"/>
            <a:ext cx="946150" cy="449263"/>
          </a:xfrm>
          <a:prstGeom prst="ellipse">
            <a:avLst/>
          </a:prstGeom>
          <a:solidFill>
            <a:srgbClr val="9BBB59"/>
          </a:solidFill>
          <a:ln w="25400" cap="flat" cmpd="sng" algn="ctr">
            <a:solidFill>
              <a:sysClr val="window" lastClr="FFFFFF"/>
            </a:solidFill>
            <a:prstDash val="solid"/>
          </a:ln>
          <a:effectLst>
            <a:outerShdw blurRad="50800" dist="50800" dir="5400000" algn="ctr" rotWithShape="0">
              <a:srgbClr val="000000">
                <a:alpha val="0"/>
              </a:srgbClr>
            </a:outerShdw>
          </a:effectLst>
        </p:spPr>
        <p:txBody>
          <a:bodyPr anchor="ctr"/>
          <a:lstStyle/>
          <a:p>
            <a:pPr algn="ctr">
              <a:defRPr/>
            </a:pPr>
            <a:r>
              <a:rPr kumimoji="0" lang="ja-JP" altLang="en-US" sz="1244" kern="0" dirty="0">
                <a:solidFill>
                  <a:prstClr val="white"/>
                </a:solidFill>
                <a:latin typeface="HGP創英角ｺﾞｼｯｸUB" panose="020B0900000000000000" pitchFamily="50" charset="-128"/>
                <a:ea typeface="HGP創英角ｺﾞｼｯｸUB" panose="020B0900000000000000" pitchFamily="50" charset="-128"/>
              </a:rPr>
              <a:t>病院</a:t>
            </a:r>
          </a:p>
        </p:txBody>
      </p:sp>
      <p:sp>
        <p:nvSpPr>
          <p:cNvPr id="24" name="円/楕円 23">
            <a:extLst>
              <a:ext uri="{FF2B5EF4-FFF2-40B4-BE49-F238E27FC236}">
                <a16:creationId xmlns:a16="http://schemas.microsoft.com/office/drawing/2014/main" id="{9759F6E0-9BF7-42C4-B87C-1047ECB0CF77}"/>
              </a:ext>
            </a:extLst>
          </p:cNvPr>
          <p:cNvSpPr/>
          <p:nvPr/>
        </p:nvSpPr>
        <p:spPr>
          <a:xfrm>
            <a:off x="2782888" y="4010026"/>
            <a:ext cx="946150" cy="447675"/>
          </a:xfrm>
          <a:prstGeom prst="ellipse">
            <a:avLst/>
          </a:prstGeom>
          <a:solidFill>
            <a:srgbClr val="FFAB57"/>
          </a:solidFill>
          <a:ln w="25400" cap="flat" cmpd="sng" algn="ctr">
            <a:solidFill>
              <a:sysClr val="window" lastClr="FFFFFF"/>
            </a:solidFill>
            <a:prstDash val="solid"/>
          </a:ln>
          <a:effectLst>
            <a:outerShdw blurRad="50800" dist="50800" dir="5400000" algn="ctr" rotWithShape="0">
              <a:srgbClr val="000000">
                <a:alpha val="0"/>
              </a:srgbClr>
            </a:outerShdw>
          </a:effectLst>
        </p:spPr>
        <p:txBody>
          <a:bodyPr anchor="ctr"/>
          <a:lstStyle/>
          <a:p>
            <a:pPr algn="ctr">
              <a:defRPr/>
            </a:pPr>
            <a:r>
              <a:rPr kumimoji="0" lang="ja-JP" altLang="en-US" sz="1244" kern="0" dirty="0">
                <a:solidFill>
                  <a:prstClr val="white"/>
                </a:solidFill>
                <a:latin typeface="HGP創英角ｺﾞｼｯｸUB" panose="020B0900000000000000" pitchFamily="50" charset="-128"/>
                <a:ea typeface="HGP創英角ｺﾞｼｯｸUB" panose="020B0900000000000000" pitchFamily="50" charset="-128"/>
              </a:rPr>
              <a:t>自宅</a:t>
            </a:r>
          </a:p>
        </p:txBody>
      </p:sp>
      <p:sp>
        <p:nvSpPr>
          <p:cNvPr id="25" name="円/楕円 24">
            <a:extLst>
              <a:ext uri="{FF2B5EF4-FFF2-40B4-BE49-F238E27FC236}">
                <a16:creationId xmlns:a16="http://schemas.microsoft.com/office/drawing/2014/main" id="{43E58C64-DB45-4DFF-B478-B6B75D46C8F2}"/>
              </a:ext>
            </a:extLst>
          </p:cNvPr>
          <p:cNvSpPr/>
          <p:nvPr/>
        </p:nvSpPr>
        <p:spPr>
          <a:xfrm>
            <a:off x="6589713" y="3562351"/>
            <a:ext cx="946150" cy="447675"/>
          </a:xfrm>
          <a:prstGeom prst="ellipse">
            <a:avLst/>
          </a:prstGeom>
          <a:solidFill>
            <a:srgbClr val="1F497D"/>
          </a:solidFill>
          <a:ln w="25400" cap="flat" cmpd="sng" algn="ctr">
            <a:solidFill>
              <a:sysClr val="window" lastClr="FFFFFF"/>
            </a:solidFill>
            <a:prstDash val="solid"/>
          </a:ln>
          <a:effectLst>
            <a:outerShdw blurRad="50800" dist="50800" dir="5400000" algn="ctr" rotWithShape="0">
              <a:srgbClr val="000000">
                <a:alpha val="0"/>
              </a:srgbClr>
            </a:outerShdw>
          </a:effectLst>
        </p:spPr>
        <p:txBody>
          <a:bodyPr anchor="ctr"/>
          <a:lstStyle/>
          <a:p>
            <a:pPr algn="ctr">
              <a:defRPr/>
            </a:pPr>
            <a:r>
              <a:rPr kumimoji="0" lang="ja-JP" altLang="en-US" sz="1067" kern="0" dirty="0">
                <a:solidFill>
                  <a:prstClr val="white"/>
                </a:solidFill>
                <a:latin typeface="HGP創英角ｺﾞｼｯｸUB" panose="020B0900000000000000" pitchFamily="50" charset="-128"/>
                <a:ea typeface="HGP創英角ｺﾞｼｯｸUB" panose="020B0900000000000000" pitchFamily="50" charset="-128"/>
              </a:rPr>
              <a:t>その他</a:t>
            </a:r>
          </a:p>
        </p:txBody>
      </p:sp>
      <p:sp>
        <p:nvSpPr>
          <p:cNvPr id="26" name="円/楕円 25">
            <a:extLst>
              <a:ext uri="{FF2B5EF4-FFF2-40B4-BE49-F238E27FC236}">
                <a16:creationId xmlns:a16="http://schemas.microsoft.com/office/drawing/2014/main" id="{369C9718-6C16-4C5F-9189-8A7F33EADBD7}"/>
              </a:ext>
            </a:extLst>
          </p:cNvPr>
          <p:cNvSpPr/>
          <p:nvPr/>
        </p:nvSpPr>
        <p:spPr>
          <a:xfrm>
            <a:off x="5654675" y="3562351"/>
            <a:ext cx="946150" cy="447675"/>
          </a:xfrm>
          <a:prstGeom prst="ellipse">
            <a:avLst/>
          </a:prstGeom>
          <a:solidFill>
            <a:srgbClr val="1F497D">
              <a:lumMod val="40000"/>
              <a:lumOff val="60000"/>
            </a:srgbClr>
          </a:solidFill>
          <a:ln w="25400" cap="flat" cmpd="sng" algn="ctr">
            <a:solidFill>
              <a:sysClr val="window" lastClr="FFFFFF"/>
            </a:solidFill>
            <a:prstDash val="solid"/>
          </a:ln>
          <a:effectLst>
            <a:outerShdw blurRad="50800" dist="50800" dir="5400000" algn="ctr" rotWithShape="0">
              <a:srgbClr val="000000">
                <a:alpha val="0"/>
              </a:srgbClr>
            </a:outerShdw>
          </a:effectLst>
        </p:spPr>
        <p:txBody>
          <a:bodyPr anchor="ctr"/>
          <a:lstStyle/>
          <a:p>
            <a:pPr algn="ctr">
              <a:defRPr/>
            </a:pPr>
            <a:r>
              <a:rPr kumimoji="0" lang="ja-JP" altLang="en-US" sz="1244" kern="0" dirty="0">
                <a:solidFill>
                  <a:prstClr val="white"/>
                </a:solidFill>
                <a:latin typeface="HGP創英角ｺﾞｼｯｸUB" panose="020B0900000000000000" pitchFamily="50" charset="-128"/>
                <a:ea typeface="HGP創英角ｺﾞｼｯｸUB" panose="020B0900000000000000" pitchFamily="50" charset="-128"/>
              </a:rPr>
              <a:t>施設</a:t>
            </a:r>
          </a:p>
        </p:txBody>
      </p:sp>
      <p:sp>
        <p:nvSpPr>
          <p:cNvPr id="27" name="正方形/長方形 9">
            <a:extLst>
              <a:ext uri="{FF2B5EF4-FFF2-40B4-BE49-F238E27FC236}">
                <a16:creationId xmlns:a16="http://schemas.microsoft.com/office/drawing/2014/main" id="{61090B4E-31CF-4F8E-8B46-F0692258D18C}"/>
              </a:ext>
            </a:extLst>
          </p:cNvPr>
          <p:cNvSpPr/>
          <p:nvPr/>
        </p:nvSpPr>
        <p:spPr>
          <a:xfrm rot="21360000">
            <a:off x="7512050" y="3324225"/>
            <a:ext cx="2668588" cy="687388"/>
          </a:xfrm>
          <a:custGeom>
            <a:avLst/>
            <a:gdLst>
              <a:gd name="connsiteX0" fmla="*/ 0 w 2160240"/>
              <a:gd name="connsiteY0" fmla="*/ 0 h 792088"/>
              <a:gd name="connsiteX1" fmla="*/ 2160240 w 2160240"/>
              <a:gd name="connsiteY1" fmla="*/ 0 h 792088"/>
              <a:gd name="connsiteX2" fmla="*/ 2160240 w 2160240"/>
              <a:gd name="connsiteY2" fmla="*/ 792088 h 792088"/>
              <a:gd name="connsiteX3" fmla="*/ 0 w 2160240"/>
              <a:gd name="connsiteY3" fmla="*/ 792088 h 792088"/>
              <a:gd name="connsiteX4" fmla="*/ 0 w 2160240"/>
              <a:gd name="connsiteY4" fmla="*/ 0 h 792088"/>
              <a:gd name="connsiteX0" fmla="*/ 0 w 2160240"/>
              <a:gd name="connsiteY0" fmla="*/ 614150 h 792088"/>
              <a:gd name="connsiteX1" fmla="*/ 2160240 w 2160240"/>
              <a:gd name="connsiteY1" fmla="*/ 0 h 792088"/>
              <a:gd name="connsiteX2" fmla="*/ 2160240 w 2160240"/>
              <a:gd name="connsiteY2" fmla="*/ 792088 h 792088"/>
              <a:gd name="connsiteX3" fmla="*/ 0 w 2160240"/>
              <a:gd name="connsiteY3" fmla="*/ 792088 h 792088"/>
              <a:gd name="connsiteX4" fmla="*/ 0 w 2160240"/>
              <a:gd name="connsiteY4" fmla="*/ 614150 h 792088"/>
              <a:gd name="connsiteX0" fmla="*/ 0 w 2223586"/>
              <a:gd name="connsiteY0" fmla="*/ 608750 h 786688"/>
              <a:gd name="connsiteX1" fmla="*/ 2223586 w 2223586"/>
              <a:gd name="connsiteY1" fmla="*/ 0 h 786688"/>
              <a:gd name="connsiteX2" fmla="*/ 2160240 w 2223586"/>
              <a:gd name="connsiteY2" fmla="*/ 786688 h 786688"/>
              <a:gd name="connsiteX3" fmla="*/ 0 w 2223586"/>
              <a:gd name="connsiteY3" fmla="*/ 786688 h 786688"/>
              <a:gd name="connsiteX4" fmla="*/ 0 w 2223586"/>
              <a:gd name="connsiteY4" fmla="*/ 608750 h 786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586" h="786688">
                <a:moveTo>
                  <a:pt x="0" y="608750"/>
                </a:moveTo>
                <a:lnTo>
                  <a:pt x="2223586" y="0"/>
                </a:lnTo>
                <a:lnTo>
                  <a:pt x="2160240" y="786688"/>
                </a:lnTo>
                <a:lnTo>
                  <a:pt x="0" y="786688"/>
                </a:lnTo>
                <a:lnTo>
                  <a:pt x="0" y="608750"/>
                </a:lnTo>
                <a:close/>
              </a:path>
            </a:pathLst>
          </a:custGeom>
          <a:solidFill>
            <a:srgbClr val="1F497D"/>
          </a:solidFill>
          <a:ln w="25400" cap="flat" cmpd="sng" algn="ctr">
            <a:noFill/>
            <a:prstDash val="solid"/>
          </a:ln>
          <a:effectLst>
            <a:outerShdw blurRad="50800" dist="50800" dir="5400000" algn="ctr" rotWithShape="0">
              <a:srgbClr val="000000">
                <a:alpha val="0"/>
              </a:srgbClr>
            </a:outerShdw>
          </a:effectLst>
        </p:spPr>
        <p:txBody>
          <a:bodyPr anchor="ctr"/>
          <a:lstStyle/>
          <a:p>
            <a:pPr algn="ctr">
              <a:defRPr/>
            </a:pPr>
            <a:endParaRPr kumimoji="0" lang="ja-JP" altLang="en-US" sz="1600" kern="0">
              <a:solidFill>
                <a:prstClr val="white"/>
              </a:solidFill>
            </a:endParaRPr>
          </a:p>
        </p:txBody>
      </p:sp>
      <p:sp>
        <p:nvSpPr>
          <p:cNvPr id="15374" name="テキスト ボックス 15">
            <a:extLst>
              <a:ext uri="{FF2B5EF4-FFF2-40B4-BE49-F238E27FC236}">
                <a16:creationId xmlns:a16="http://schemas.microsoft.com/office/drawing/2014/main" id="{4A18ED54-A83F-48C2-99C1-A8BC497512BF}"/>
              </a:ext>
            </a:extLst>
          </p:cNvPr>
          <p:cNvSpPr txBox="1">
            <a:spLocks noChangeArrowheads="1"/>
          </p:cNvSpPr>
          <p:nvPr/>
        </p:nvSpPr>
        <p:spPr bwMode="auto">
          <a:xfrm>
            <a:off x="1703387" y="222831"/>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a:t>
            </a: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死亡場所の推移</a:t>
            </a: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a:t>
            </a:r>
            <a:endParaRPr lang="ja-JP" altLang="en-US" sz="4400" dirty="0">
              <a:solidFill>
                <a:srgbClr val="0070C0"/>
              </a:solidFill>
              <a:latin typeface="HGP創英角ｺﾞｼｯｸUB" panose="020B0A00000000000000" pitchFamily="50" charset="-128"/>
              <a:ea typeface="HGP創英角ｺﾞｼｯｸUB" panose="020B0A00000000000000" pitchFamily="50" charset="-128"/>
            </a:endParaRPr>
          </a:p>
        </p:txBody>
      </p:sp>
    </p:spTree>
    <p:custDataLst>
      <p:tags r:id="rId1"/>
    </p:custData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正方形/長方形 5">
            <a:extLst>
              <a:ext uri="{FF2B5EF4-FFF2-40B4-BE49-F238E27FC236}">
                <a16:creationId xmlns:a16="http://schemas.microsoft.com/office/drawing/2014/main" id="{A4E890DC-DC59-4DB1-959A-541CF3FEA3E0}"/>
              </a:ext>
            </a:extLst>
          </p:cNvPr>
          <p:cNvSpPr>
            <a:spLocks noChangeArrowheads="1"/>
          </p:cNvSpPr>
          <p:nvPr/>
        </p:nvSpPr>
        <p:spPr bwMode="auto">
          <a:xfrm>
            <a:off x="508864" y="823121"/>
            <a:ext cx="8569325" cy="2062162"/>
          </a:xfrm>
          <a:prstGeom prst="rect">
            <a:avLst/>
          </a:prstGeom>
          <a:solidFill>
            <a:schemeClr val="bg1">
              <a:lumMod val="95000"/>
            </a:schemeClr>
          </a:solidFill>
          <a:ln w="9525">
            <a:solidFill>
              <a:schemeClr val="tx1"/>
            </a:solidFill>
            <a:miter lim="800000"/>
            <a:headEnd/>
            <a:tailEnd/>
          </a:ln>
        </p:spPr>
        <p:txBody>
          <a:bodyPr>
            <a:spAutoFit/>
          </a:bodyPr>
          <a:lstStyle>
            <a:lvl1pPr marL="342900" indent="-342900"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AutoNum type="circleNumDbPlain"/>
            </a:pPr>
            <a:r>
              <a:rPr lang="ja-JP" altLang="en-US" dirty="0">
                <a:solidFill>
                  <a:schemeClr val="tx1"/>
                </a:solidFill>
                <a:latin typeface="Arial" panose="020B0604020202020204" pitchFamily="34" charset="0"/>
                <a:ea typeface="ＭＳ Ｐゴシック" panose="020B0600070205080204" pitchFamily="50" charset="-128"/>
              </a:rPr>
              <a:t>高齢者の独居・夫婦のみ世帯の増大</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Tx/>
              <a:buAutoNum type="circleNumDbPlain"/>
            </a:pPr>
            <a:r>
              <a:rPr lang="ja-JP" altLang="ja-JP" dirty="0">
                <a:solidFill>
                  <a:schemeClr val="tx1"/>
                </a:solidFill>
                <a:latin typeface="Arial" panose="020B0604020202020204" pitchFamily="34" charset="0"/>
                <a:ea typeface="ＭＳ Ｐゴシック" panose="020B0600070205080204" pitchFamily="50" charset="-128"/>
              </a:rPr>
              <a:t>高齢者ケアニーズの増大</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Tx/>
              <a:buAutoNum type="circleNumDbPlain"/>
            </a:pPr>
            <a:r>
              <a:rPr lang="ja-JP" altLang="ja-JP" dirty="0">
                <a:solidFill>
                  <a:schemeClr val="tx1"/>
                </a:solidFill>
                <a:latin typeface="Arial" panose="020B0604020202020204" pitchFamily="34" charset="0"/>
                <a:ea typeface="ＭＳ Ｐゴシック" panose="020B0600070205080204" pitchFamily="50" charset="-128"/>
              </a:rPr>
              <a:t>認知症ケースの増加</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Tx/>
              <a:buAutoNum type="circleNumDbPlain"/>
            </a:pPr>
            <a:r>
              <a:rPr lang="ja-JP" altLang="ja-JP" dirty="0">
                <a:solidFill>
                  <a:schemeClr val="tx1"/>
                </a:solidFill>
                <a:latin typeface="Arial" panose="020B0604020202020204" pitchFamily="34" charset="0"/>
                <a:ea typeface="ＭＳ Ｐゴシック" panose="020B0600070205080204" pitchFamily="50" charset="-128"/>
              </a:rPr>
              <a:t>死亡者数の増加</a:t>
            </a:r>
            <a:endParaRPr lang="en-US" altLang="ja-JP" dirty="0">
              <a:solidFill>
                <a:schemeClr val="tx1"/>
              </a:solidFill>
              <a:latin typeface="Arial" panose="020B0604020202020204" pitchFamily="34" charset="0"/>
              <a:ea typeface="ＭＳ Ｐゴシック" panose="020B0600070205080204" pitchFamily="50" charset="-128"/>
            </a:endParaRPr>
          </a:p>
        </p:txBody>
      </p:sp>
      <p:sp>
        <p:nvSpPr>
          <p:cNvPr id="3" name="タイトル 2">
            <a:extLst>
              <a:ext uri="{FF2B5EF4-FFF2-40B4-BE49-F238E27FC236}">
                <a16:creationId xmlns:a16="http://schemas.microsoft.com/office/drawing/2014/main" id="{8F7BA92D-85AA-4561-886F-F3FAFB1E9658}"/>
              </a:ext>
            </a:extLst>
          </p:cNvPr>
          <p:cNvSpPr>
            <a:spLocks noGrp="1"/>
          </p:cNvSpPr>
          <p:nvPr>
            <p:ph type="title"/>
          </p:nvPr>
        </p:nvSpPr>
        <p:spPr>
          <a:xfrm>
            <a:off x="227199" y="85726"/>
            <a:ext cx="8568952" cy="1143000"/>
          </a:xfrm>
        </p:spPr>
        <p:txBody>
          <a:bodyPr/>
          <a:lstStyle/>
          <a:p>
            <a:pPr eaLnBrk="1" hangingPunct="1">
              <a:defRPr/>
            </a:pPr>
            <a:r>
              <a:rPr lang="ja-JP" altLang="en-US" dirty="0">
                <a:solidFill>
                  <a:srgbClr val="0070C0"/>
                </a:solidFill>
                <a:latin typeface="HGP創英角ｺﾞｼｯｸUB" panose="020B0A00000000000000" pitchFamily="50" charset="-128"/>
                <a:ea typeface="HGP創英角ｺﾞｼｯｸUB" panose="020B0A00000000000000" pitchFamily="50" charset="-128"/>
              </a:rPr>
              <a:t>４つの大きな社会問題への対応</a:t>
            </a:r>
          </a:p>
        </p:txBody>
      </p:sp>
      <p:sp>
        <p:nvSpPr>
          <p:cNvPr id="16388" name="正方形/長方形 12">
            <a:extLst>
              <a:ext uri="{FF2B5EF4-FFF2-40B4-BE49-F238E27FC236}">
                <a16:creationId xmlns:a16="http://schemas.microsoft.com/office/drawing/2014/main" id="{4EC2A342-0B85-4770-A726-7F4C284CB54C}"/>
              </a:ext>
            </a:extLst>
          </p:cNvPr>
          <p:cNvSpPr>
            <a:spLocks noChangeArrowheads="1"/>
          </p:cNvSpPr>
          <p:nvPr/>
        </p:nvSpPr>
        <p:spPr bwMode="auto">
          <a:xfrm>
            <a:off x="508864" y="4635504"/>
            <a:ext cx="8569325" cy="2062163"/>
          </a:xfrm>
          <a:prstGeom prst="rect">
            <a:avLst/>
          </a:prstGeom>
          <a:solidFill>
            <a:schemeClr val="bg1">
              <a:lumMod val="95000"/>
            </a:schemeClr>
          </a:solidFill>
          <a:ln w="9525">
            <a:solidFill>
              <a:schemeClr val="tx1"/>
            </a:solidFill>
            <a:miter lim="800000"/>
            <a:headEnd/>
            <a:tailEnd/>
          </a:ln>
        </p:spPr>
        <p:txBody>
          <a:bodyPr>
            <a:spAutoFit/>
          </a:bodyPr>
          <a:lstStyle>
            <a:lvl1pPr marL="457200" indent="-457200"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 typeface="Wingdings" panose="05000000000000000000" pitchFamily="2" charset="2"/>
              <a:buChar char="l"/>
            </a:pPr>
            <a:r>
              <a:rPr lang="ja-JP" altLang="en-US" dirty="0">
                <a:solidFill>
                  <a:schemeClr val="tx1"/>
                </a:solidFill>
                <a:latin typeface="Arial" panose="020B0604020202020204" pitchFamily="34" charset="0"/>
                <a:ea typeface="ＭＳ Ｐゴシック" panose="020B0600070205080204" pitchFamily="50" charset="-128"/>
              </a:rPr>
              <a:t>住居の保障</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 typeface="Wingdings" panose="05000000000000000000" pitchFamily="2" charset="2"/>
              <a:buChar char="l"/>
            </a:pPr>
            <a:r>
              <a:rPr lang="ja-JP" altLang="en-US" dirty="0">
                <a:solidFill>
                  <a:schemeClr val="tx1"/>
                </a:solidFill>
                <a:latin typeface="Arial" panose="020B0604020202020204" pitchFamily="34" charset="0"/>
                <a:ea typeface="ＭＳ Ｐゴシック" panose="020B0600070205080204" pitchFamily="50" charset="-128"/>
              </a:rPr>
              <a:t>医療保険・介護保険・・・</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 typeface="Wingdings" panose="05000000000000000000" pitchFamily="2" charset="2"/>
              <a:buChar char="l"/>
            </a:pPr>
            <a:r>
              <a:rPr lang="ja-JP" altLang="en-US" dirty="0">
                <a:solidFill>
                  <a:schemeClr val="tx1"/>
                </a:solidFill>
                <a:latin typeface="Arial" panose="020B0604020202020204" pitchFamily="34" charset="0"/>
                <a:ea typeface="ＭＳ Ｐゴシック" panose="020B0600070205080204" pitchFamily="50" charset="-128"/>
              </a:rPr>
              <a:t>権利擁護・低所得者への支援・・・</a:t>
            </a:r>
            <a:endParaRPr lang="en-US" altLang="ja-JP" dirty="0">
              <a:solidFill>
                <a:schemeClr val="tx1"/>
              </a:solidFill>
              <a:latin typeface="Arial" panose="020B0604020202020204" pitchFamily="34" charset="0"/>
              <a:ea typeface="ＭＳ Ｐゴシック" panose="020B0600070205080204" pitchFamily="50" charset="-128"/>
            </a:endParaRPr>
          </a:p>
          <a:p>
            <a:pPr eaLnBrk="1" hangingPunct="1">
              <a:spcBef>
                <a:spcPct val="0"/>
              </a:spcBef>
              <a:buClrTx/>
              <a:buSzTx/>
              <a:buFont typeface="Wingdings" panose="05000000000000000000" pitchFamily="2" charset="2"/>
              <a:buChar char="l"/>
            </a:pPr>
            <a:r>
              <a:rPr lang="ja-JP" altLang="en-US" dirty="0">
                <a:solidFill>
                  <a:schemeClr val="tx1"/>
                </a:solidFill>
                <a:latin typeface="Arial" panose="020B0604020202020204" pitchFamily="34" charset="0"/>
                <a:ea typeface="ＭＳ Ｐゴシック" panose="020B0600070205080204" pitchFamily="50" charset="-128"/>
              </a:rPr>
              <a:t>家族・親族・友人・地域住民・商店街の協力・・・</a:t>
            </a:r>
            <a:endParaRPr lang="en-US" altLang="ja-JP" dirty="0">
              <a:solidFill>
                <a:schemeClr val="tx1"/>
              </a:solidFill>
              <a:latin typeface="Arial" panose="020B0604020202020204" pitchFamily="34" charset="0"/>
              <a:ea typeface="ＭＳ Ｐゴシック" panose="020B0600070205080204" pitchFamily="50" charset="-128"/>
            </a:endParaRPr>
          </a:p>
        </p:txBody>
      </p:sp>
      <p:sp>
        <p:nvSpPr>
          <p:cNvPr id="14" name="上下矢印 13">
            <a:extLst>
              <a:ext uri="{FF2B5EF4-FFF2-40B4-BE49-F238E27FC236}">
                <a16:creationId xmlns:a16="http://schemas.microsoft.com/office/drawing/2014/main" id="{97C4CF90-3A93-4CF8-AA4D-1B25751EEC20}"/>
              </a:ext>
            </a:extLst>
          </p:cNvPr>
          <p:cNvSpPr/>
          <p:nvPr/>
        </p:nvSpPr>
        <p:spPr>
          <a:xfrm>
            <a:off x="1027975" y="2918223"/>
            <a:ext cx="1223962" cy="1728787"/>
          </a:xfrm>
          <a:prstGeom prst="upDownArrow">
            <a:avLst>
              <a:gd name="adj1" fmla="val 31323"/>
              <a:gd name="adj2" fmla="val 35214"/>
            </a:avLst>
          </a:prstGeom>
          <a:solidFill>
            <a:schemeClr val="tx2"/>
          </a:solidFill>
          <a:ln>
            <a:solidFill>
              <a:schemeClr val="tx2">
                <a:alpha val="30000"/>
              </a:schemeClr>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四角形吹き出し 14">
            <a:extLst>
              <a:ext uri="{FF2B5EF4-FFF2-40B4-BE49-F238E27FC236}">
                <a16:creationId xmlns:a16="http://schemas.microsoft.com/office/drawing/2014/main" id="{D4CBE211-123A-49D4-B230-A83744762105}"/>
              </a:ext>
            </a:extLst>
          </p:cNvPr>
          <p:cNvSpPr/>
          <p:nvPr/>
        </p:nvSpPr>
        <p:spPr>
          <a:xfrm>
            <a:off x="4511675" y="3284539"/>
            <a:ext cx="7594600" cy="1648818"/>
          </a:xfrm>
          <a:prstGeom prst="wedgeRectCallout">
            <a:avLst>
              <a:gd name="adj1" fmla="val -86935"/>
              <a:gd name="adj2" fmla="val -15194"/>
            </a:avLst>
          </a:prstGeom>
          <a:solidFill>
            <a:schemeClr val="accent4">
              <a:lumMod val="40000"/>
              <a:lumOff val="60000"/>
            </a:schemeClr>
          </a:solidFill>
          <a:ln>
            <a:solidFill>
              <a:srgbClr val="FF00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600" dirty="0">
                <a:solidFill>
                  <a:schemeClr val="tx1"/>
                </a:solidFill>
              </a:rPr>
              <a:t>そこに存在するあらゆる社会資源が、</a:t>
            </a:r>
            <a:endParaRPr lang="en-US" altLang="ja-JP" sz="2600" dirty="0">
              <a:solidFill>
                <a:schemeClr val="tx1"/>
              </a:solidFill>
            </a:endParaRPr>
          </a:p>
          <a:p>
            <a:pPr algn="ctr">
              <a:defRPr/>
            </a:pPr>
            <a:r>
              <a:rPr lang="ja-JP" altLang="en-US" sz="2600" dirty="0">
                <a:solidFill>
                  <a:schemeClr val="tx1"/>
                </a:solidFill>
              </a:rPr>
              <a:t>分断することなく、有機的・効果的・効率的に</a:t>
            </a:r>
            <a:endParaRPr lang="en-US" altLang="ja-JP" sz="2600" dirty="0">
              <a:solidFill>
                <a:schemeClr val="tx1"/>
              </a:solidFill>
            </a:endParaRPr>
          </a:p>
          <a:p>
            <a:pPr algn="ctr">
              <a:defRPr/>
            </a:pPr>
            <a:r>
              <a:rPr lang="ja-JP" altLang="en-US" sz="2600" dirty="0">
                <a:solidFill>
                  <a:schemeClr val="tx1"/>
                </a:solidFill>
              </a:rPr>
              <a:t>提供される仕組みが必要</a:t>
            </a:r>
            <a:endParaRPr lang="en-US" altLang="ja-JP" sz="2600" dirty="0">
              <a:solidFill>
                <a:schemeClr val="tx1"/>
              </a:solidFill>
            </a:endParaRPr>
          </a:p>
        </p:txBody>
      </p:sp>
      <p:sp>
        <p:nvSpPr>
          <p:cNvPr id="16" name="円/楕円 15">
            <a:extLst>
              <a:ext uri="{FF2B5EF4-FFF2-40B4-BE49-F238E27FC236}">
                <a16:creationId xmlns:a16="http://schemas.microsoft.com/office/drawing/2014/main" id="{CA36E798-D15D-449C-BD4A-A506E8FFBFE1}"/>
              </a:ext>
            </a:extLst>
          </p:cNvPr>
          <p:cNvSpPr/>
          <p:nvPr/>
        </p:nvSpPr>
        <p:spPr>
          <a:xfrm>
            <a:off x="7910842" y="2302078"/>
            <a:ext cx="3603624" cy="919162"/>
          </a:xfrm>
          <a:prstGeom prst="ellipse">
            <a:avLst/>
          </a:prstGeom>
          <a:solidFill>
            <a:schemeClr val="accent2">
              <a:lumMod val="60000"/>
              <a:lumOff val="40000"/>
            </a:schemeClr>
          </a:solidFill>
          <a:ln>
            <a:solidFill>
              <a:srgbClr val="FF00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dirty="0">
                <a:solidFill>
                  <a:schemeClr val="tx1"/>
                </a:solidFill>
              </a:rPr>
              <a:t>地域包括ケア</a:t>
            </a:r>
            <a:endParaRPr lang="en-US" altLang="ja-JP" sz="2800" dirty="0">
              <a:solidFill>
                <a:schemeClr val="tx1"/>
              </a:solidFill>
            </a:endParaRPr>
          </a:p>
          <a:p>
            <a:pPr algn="ctr">
              <a:defRPr/>
            </a:pPr>
            <a:r>
              <a:rPr lang="ja-JP" altLang="en-US" sz="2800" dirty="0">
                <a:solidFill>
                  <a:schemeClr val="tx1"/>
                </a:solidFill>
              </a:rPr>
              <a:t>システム</a:t>
            </a:r>
          </a:p>
        </p:txBody>
      </p:sp>
      <p:sp>
        <p:nvSpPr>
          <p:cNvPr id="17" name="円/楕円 16">
            <a:extLst>
              <a:ext uri="{FF2B5EF4-FFF2-40B4-BE49-F238E27FC236}">
                <a16:creationId xmlns:a16="http://schemas.microsoft.com/office/drawing/2014/main" id="{6655E465-749C-48E1-8D37-2D478B99D34F}"/>
              </a:ext>
            </a:extLst>
          </p:cNvPr>
          <p:cNvSpPr/>
          <p:nvPr/>
        </p:nvSpPr>
        <p:spPr>
          <a:xfrm>
            <a:off x="7991990" y="1245791"/>
            <a:ext cx="3522476" cy="1019172"/>
          </a:xfrm>
          <a:prstGeom prst="ellipse">
            <a:avLst/>
          </a:prstGeom>
          <a:solidFill>
            <a:schemeClr val="accent2">
              <a:lumMod val="60000"/>
              <a:lumOff val="40000"/>
            </a:schemeClr>
          </a:solidFill>
          <a:ln>
            <a:solidFill>
              <a:srgbClr val="FF00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400" dirty="0">
                <a:solidFill>
                  <a:schemeClr val="tx1"/>
                </a:solidFill>
              </a:rPr>
              <a:t>マネジメントが</a:t>
            </a:r>
            <a:endParaRPr lang="en-US" altLang="ja-JP" sz="2400" dirty="0">
              <a:solidFill>
                <a:schemeClr val="tx1"/>
              </a:solidFill>
            </a:endParaRPr>
          </a:p>
          <a:p>
            <a:pPr algn="ctr">
              <a:defRPr/>
            </a:pPr>
            <a:r>
              <a:rPr lang="ja-JP" altLang="en-US" sz="2400" dirty="0">
                <a:solidFill>
                  <a:schemeClr val="tx1"/>
                </a:solidFill>
              </a:rPr>
              <a:t>重要！</a:t>
            </a:r>
          </a:p>
        </p:txBody>
      </p:sp>
      <p:sp>
        <p:nvSpPr>
          <p:cNvPr id="2" name="タイトル 1">
            <a:extLst>
              <a:ext uri="{FF2B5EF4-FFF2-40B4-BE49-F238E27FC236}">
                <a16:creationId xmlns:a16="http://schemas.microsoft.com/office/drawing/2014/main" id="{6E8EDC91-3E65-5BB9-1EB6-06FDBB580E8C}"/>
              </a:ext>
            </a:extLst>
          </p:cNvPr>
          <p:cNvSpPr txBox="1">
            <a:spLocks/>
          </p:cNvSpPr>
          <p:nvPr/>
        </p:nvSpPr>
        <p:spPr>
          <a:xfrm>
            <a:off x="9078189" y="5819873"/>
            <a:ext cx="3166366" cy="5809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pPr algn="ctr"/>
            <a:r>
              <a:rPr lang="ja-JP" altLang="en-US" dirty="0">
                <a:solidFill>
                  <a:srgbClr val="0070C0"/>
                </a:solidFill>
                <a:latin typeface="HGP創英角ｺﾞｼｯｸUB" panose="020B0A00000000000000" pitchFamily="50" charset="-128"/>
                <a:ea typeface="HGP創英角ｺﾞｼｯｸUB" panose="020B0A00000000000000" pitchFamily="50" charset="-128"/>
              </a:rPr>
              <a:t>地域ごとの問題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D05B21B0-6792-4E30-8B97-4071B8AA8919}"/>
              </a:ext>
            </a:extLst>
          </p:cNvPr>
          <p:cNvPicPr>
            <a:picLocks noGrp="1" noChangeAspect="1"/>
          </p:cNvPicPr>
          <p:nvPr>
            <p:ph sz="quarter" idx="13"/>
          </p:nvPr>
        </p:nvPicPr>
        <p:blipFill rotWithShape="1">
          <a:blip r:embed="rId2"/>
          <a:srcRect l="18500" t="10988" r="19229" b="5271"/>
          <a:stretch/>
        </p:blipFill>
        <p:spPr>
          <a:xfrm>
            <a:off x="1596477" y="17840"/>
            <a:ext cx="8991624" cy="6801624"/>
          </a:xfrm>
        </p:spPr>
      </p:pic>
    </p:spTree>
    <p:extLst>
      <p:ext uri="{BB962C8B-B14F-4D97-AF65-F5344CB8AC3E}">
        <p14:creationId xmlns:p14="http://schemas.microsoft.com/office/powerpoint/2010/main" val="4062921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68" t="22761" r="21960" b="6250"/>
          <a:stretch/>
        </p:blipFill>
        <p:spPr bwMode="auto">
          <a:xfrm>
            <a:off x="1422480" y="57150"/>
            <a:ext cx="9347039" cy="651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5505450" y="6523851"/>
            <a:ext cx="6610350" cy="276999"/>
          </a:xfrm>
          <a:prstGeom prst="rect">
            <a:avLst/>
          </a:prstGeom>
          <a:solidFill>
            <a:schemeClr val="bg1">
              <a:lumMod val="95000"/>
            </a:schemeClr>
          </a:solidFill>
        </p:spPr>
        <p:txBody>
          <a:bodyPr wrap="square" rtlCol="0">
            <a:spAutoFit/>
          </a:bodyPr>
          <a:lstStyle/>
          <a:p>
            <a:pPr algn="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2810493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2342" t="22763" r="23638" b="5818"/>
          <a:stretch/>
        </p:blipFill>
        <p:spPr bwMode="auto">
          <a:xfrm>
            <a:off x="1740542" y="22812"/>
            <a:ext cx="8747946" cy="650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3238500" y="6308070"/>
            <a:ext cx="8850189" cy="415498"/>
          </a:xfrm>
          <a:prstGeom prst="rect">
            <a:avLst/>
          </a:prstGeom>
          <a:solidFill>
            <a:schemeClr val="bg1">
              <a:lumMod val="95000"/>
            </a:schemeClr>
          </a:solidFill>
        </p:spPr>
        <p:txBody>
          <a:bodyPr wrap="square" rtlCol="0">
            <a:spAutoFit/>
          </a:bodyPr>
          <a:lstStyle/>
          <a:p>
            <a:r>
              <a:rPr lang="ja-JP" altLang="en-US" sz="1050" b="1" dirty="0"/>
              <a:t>三菱ＵＦＪリサーチ＆コンサルティング「＜地域包括ケア研究会＞地域包括ケアシステムと地域マネジメント」</a:t>
            </a:r>
            <a:br>
              <a:rPr lang="ja-JP" altLang="en-US" sz="1050" b="1" dirty="0"/>
            </a:br>
            <a:r>
              <a:rPr lang="ja-JP" altLang="en-US" sz="1050" b="1" dirty="0"/>
              <a:t>（地域包括ケアシステム構築に向けた制度及びサービスのあり方に関する研究事業）、平成</a:t>
            </a:r>
            <a:r>
              <a:rPr lang="en-US" altLang="ja-JP" sz="1050" b="1" dirty="0"/>
              <a:t>27</a:t>
            </a:r>
            <a:r>
              <a:rPr lang="ja-JP" altLang="en-US" sz="1050" b="1" dirty="0"/>
              <a:t>年度厚生労働省老人保健健康増進等事業、</a:t>
            </a:r>
            <a:r>
              <a:rPr lang="en-US" altLang="ja-JP" sz="1050" b="1" dirty="0"/>
              <a:t>2016</a:t>
            </a:r>
            <a:r>
              <a:rPr lang="ja-JP" altLang="en-US" sz="1050" b="1" dirty="0"/>
              <a:t>年</a:t>
            </a:r>
          </a:p>
        </p:txBody>
      </p:sp>
    </p:spTree>
    <p:extLst>
      <p:ext uri="{BB962C8B-B14F-4D97-AF65-F5344CB8AC3E}">
        <p14:creationId xmlns:p14="http://schemas.microsoft.com/office/powerpoint/2010/main" val="3181475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189E0D91-26B5-9FB7-6FE4-FAC5C5FBF449}"/>
              </a:ext>
            </a:extLst>
          </p:cNvPr>
          <p:cNvGrpSpPr/>
          <p:nvPr/>
        </p:nvGrpSpPr>
        <p:grpSpPr>
          <a:xfrm>
            <a:off x="1466850" y="44623"/>
            <a:ext cx="9172575" cy="6613352"/>
            <a:chOff x="1802233" y="188640"/>
            <a:chExt cx="8587534" cy="6255404"/>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264" t="18911" r="30973" b="6251"/>
            <a:stretch/>
          </p:blipFill>
          <p:spPr bwMode="auto">
            <a:xfrm>
              <a:off x="1802233" y="188640"/>
              <a:ext cx="8587534" cy="6255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a:extLst>
                <a:ext uri="{FF2B5EF4-FFF2-40B4-BE49-F238E27FC236}">
                  <a16:creationId xmlns:a16="http://schemas.microsoft.com/office/drawing/2014/main" id="{692F1FFC-A5B1-7276-E5B7-D3D29CC83153}"/>
                </a:ext>
              </a:extLst>
            </p:cNvPr>
            <p:cNvSpPr/>
            <p:nvPr/>
          </p:nvSpPr>
          <p:spPr>
            <a:xfrm>
              <a:off x="1933575" y="190500"/>
              <a:ext cx="876300" cy="685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 name="テキスト ボックス 3"/>
          <p:cNvSpPr txBox="1"/>
          <p:nvPr/>
        </p:nvSpPr>
        <p:spPr>
          <a:xfrm>
            <a:off x="8000265" y="6465533"/>
            <a:ext cx="4191735" cy="261610"/>
          </a:xfrm>
          <a:prstGeom prst="rect">
            <a:avLst/>
          </a:prstGeom>
          <a:solidFill>
            <a:schemeClr val="bg1">
              <a:lumMod val="95000"/>
            </a:schemeClr>
          </a:solidFill>
        </p:spPr>
        <p:txBody>
          <a:bodyPr wrap="square" rtlCol="0">
            <a:spAutoFit/>
          </a:bodyPr>
          <a:lstStyle/>
          <a:p>
            <a:pPr algn="r"/>
            <a:r>
              <a:rPr lang="ja-JP" altLang="en-US" sz="1100" dirty="0"/>
              <a:t>第３回　次期国民健康づくり運動プラン策定専門委員会　資料</a:t>
            </a:r>
            <a:r>
              <a:rPr lang="en-US" altLang="ja-JP" sz="1100" dirty="0"/>
              <a:t>1</a:t>
            </a:r>
            <a:endParaRPr lang="ja-JP" altLang="en-US" sz="1100" dirty="0"/>
          </a:p>
        </p:txBody>
      </p:sp>
      <p:sp>
        <p:nvSpPr>
          <p:cNvPr id="5" name="タイトル 1">
            <a:extLst>
              <a:ext uri="{FF2B5EF4-FFF2-40B4-BE49-F238E27FC236}">
                <a16:creationId xmlns:a16="http://schemas.microsoft.com/office/drawing/2014/main" id="{DB1EDFBB-E4C0-AFEE-95F1-B7C994426D1F}"/>
              </a:ext>
            </a:extLst>
          </p:cNvPr>
          <p:cNvSpPr>
            <a:spLocks noGrp="1"/>
          </p:cNvSpPr>
          <p:nvPr>
            <p:ph type="title"/>
          </p:nvPr>
        </p:nvSpPr>
        <p:spPr>
          <a:xfrm>
            <a:off x="3873776" y="6334677"/>
            <a:ext cx="4444448" cy="523323"/>
          </a:xfrm>
        </p:spPr>
        <p:txBody>
          <a:bodyPr>
            <a:normAutofit fontScale="90000"/>
          </a:bodyPr>
          <a:lstStyle/>
          <a:p>
            <a:pPr algn="ct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フレイル　低栄養シニア</a:t>
            </a:r>
          </a:p>
        </p:txBody>
      </p:sp>
    </p:spTree>
    <p:extLst>
      <p:ext uri="{BB962C8B-B14F-4D97-AF65-F5344CB8AC3E}">
        <p14:creationId xmlns:p14="http://schemas.microsoft.com/office/powerpoint/2010/main" val="1189015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58574"/>
          </a:xfrm>
        </p:spPr>
        <p:txBody>
          <a:bodyPr>
            <a:normAutofit/>
          </a:bodyPr>
          <a:lstStyle/>
          <a:p>
            <a:endParaRPr kumimoji="1" lang="ja-JP" alt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62" t="22945" r="22412" b="8774"/>
          <a:stretch/>
        </p:blipFill>
        <p:spPr bwMode="auto">
          <a:xfrm>
            <a:off x="1601161" y="207886"/>
            <a:ext cx="9025878" cy="617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四角形: 角を丸くする 2">
            <a:extLst>
              <a:ext uri="{FF2B5EF4-FFF2-40B4-BE49-F238E27FC236}">
                <a16:creationId xmlns:a16="http://schemas.microsoft.com/office/drawing/2014/main" id="{1922C5B1-5C7A-B3AC-ADE9-FC196737DD81}"/>
              </a:ext>
            </a:extLst>
          </p:cNvPr>
          <p:cNvSpPr/>
          <p:nvPr/>
        </p:nvSpPr>
        <p:spPr>
          <a:xfrm>
            <a:off x="6364941" y="2205318"/>
            <a:ext cx="3110753" cy="102197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5662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034" t="22946" r="21436" b="5358"/>
          <a:stretch/>
        </p:blipFill>
        <p:spPr bwMode="auto">
          <a:xfrm>
            <a:off x="1626556" y="251056"/>
            <a:ext cx="9005949" cy="620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631505" y="6608386"/>
            <a:ext cx="9005949" cy="276999"/>
          </a:xfrm>
          <a:prstGeom prst="rect">
            <a:avLst/>
          </a:prstGeom>
          <a:noFill/>
        </p:spPr>
        <p:txBody>
          <a:bodyPr wrap="square" rtlCol="0">
            <a:spAutoFit/>
          </a:bodyPr>
          <a:lstStyle/>
          <a:p>
            <a:pPr algn="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38364199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035" t="23694" r="21226" b="5480"/>
          <a:stretch/>
        </p:blipFill>
        <p:spPr bwMode="auto">
          <a:xfrm>
            <a:off x="1631504" y="116632"/>
            <a:ext cx="9028845"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テキスト ボックス 4"/>
          <p:cNvSpPr txBox="1"/>
          <p:nvPr/>
        </p:nvSpPr>
        <p:spPr>
          <a:xfrm>
            <a:off x="1631505" y="6608386"/>
            <a:ext cx="9005949" cy="276999"/>
          </a:xfrm>
          <a:prstGeom prst="rect">
            <a:avLst/>
          </a:prstGeom>
          <a:noFill/>
        </p:spPr>
        <p:txBody>
          <a:bodyPr wrap="square" rtlCol="0">
            <a:spAutoFit/>
          </a:bodyPr>
          <a:lstStyle/>
          <a:p>
            <a:pPr algn="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60775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274638"/>
            <a:ext cx="8229600" cy="658574"/>
          </a:xfrm>
        </p:spPr>
        <p:txBody>
          <a:bodyPr>
            <a:normAutofit/>
          </a:bodyPr>
          <a:lstStyle/>
          <a:p>
            <a:endParaRPr kumimoji="1" lang="ja-JP" alt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462" t="22945" r="22412" b="8774"/>
          <a:stretch/>
        </p:blipFill>
        <p:spPr bwMode="auto">
          <a:xfrm>
            <a:off x="1601161" y="207886"/>
            <a:ext cx="9025878" cy="6173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四角形: 角を丸くする 2">
            <a:extLst>
              <a:ext uri="{FF2B5EF4-FFF2-40B4-BE49-F238E27FC236}">
                <a16:creationId xmlns:a16="http://schemas.microsoft.com/office/drawing/2014/main" id="{1922C5B1-5C7A-B3AC-ADE9-FC196737DD81}"/>
              </a:ext>
            </a:extLst>
          </p:cNvPr>
          <p:cNvSpPr/>
          <p:nvPr/>
        </p:nvSpPr>
        <p:spPr>
          <a:xfrm>
            <a:off x="6364941" y="3231778"/>
            <a:ext cx="3110753" cy="23308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557A2D53-75B9-0890-9CAA-81BE0F857C0C}"/>
              </a:ext>
            </a:extLst>
          </p:cNvPr>
          <p:cNvSpPr txBox="1"/>
          <p:nvPr/>
        </p:nvSpPr>
        <p:spPr>
          <a:xfrm>
            <a:off x="5398851" y="6453336"/>
            <a:ext cx="6610203" cy="276999"/>
          </a:xfrm>
          <a:prstGeom prst="rect">
            <a:avLst/>
          </a:prstGeom>
          <a:solidFill>
            <a:schemeClr val="bg1">
              <a:lumMod val="95000"/>
              <a:alpha val="80000"/>
            </a:schemeClr>
          </a:solidFill>
        </p:spPr>
        <p:txBody>
          <a:bodyPr wrap="square" rtlCol="0">
            <a:spAutoFit/>
          </a:bodyPr>
          <a:lstStyle/>
          <a:p>
            <a:pPr algn="ct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424419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A32953B-2036-4E34-A57B-86DD8BE855DC}"/>
              </a:ext>
            </a:extLst>
          </p:cNvPr>
          <p:cNvSpPr>
            <a:spLocks noGrp="1"/>
          </p:cNvSpPr>
          <p:nvPr>
            <p:ph type="title"/>
          </p:nvPr>
        </p:nvSpPr>
        <p:spPr/>
        <p:txBody>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本日のプログラム</a:t>
            </a:r>
          </a:p>
        </p:txBody>
      </p:sp>
      <p:sp>
        <p:nvSpPr>
          <p:cNvPr id="3" name="コンテンツ プレースホルダー 2">
            <a:extLst>
              <a:ext uri="{FF2B5EF4-FFF2-40B4-BE49-F238E27FC236}">
                <a16:creationId xmlns:a16="http://schemas.microsoft.com/office/drawing/2014/main" id="{779157E0-935A-4686-A999-89EABB7C5378}"/>
              </a:ext>
            </a:extLst>
          </p:cNvPr>
          <p:cNvSpPr>
            <a:spLocks noGrp="1"/>
          </p:cNvSpPr>
          <p:nvPr>
            <p:ph idx="1"/>
          </p:nvPr>
        </p:nvSpPr>
        <p:spPr/>
        <p:txBody>
          <a:bodyPr>
            <a:normAutofit/>
          </a:bodyPr>
          <a:lstStyle/>
          <a:p>
            <a:r>
              <a:rPr kumimoji="1" lang="ja-JP" altLang="en-US" dirty="0">
                <a:latin typeface="HGP創英角ｺﾞｼｯｸUB" panose="020B0A00000000000000" pitchFamily="50" charset="-128"/>
                <a:ea typeface="HGP創英角ｺﾞｼｯｸUB" panose="020B0A00000000000000" pitchFamily="50" charset="-128"/>
              </a:rPr>
              <a:t>地域包括ケア事業</a:t>
            </a:r>
            <a:endParaRPr kumimoji="1" lang="en-US" altLang="ja-JP" dirty="0">
              <a:latin typeface="HGP創英角ｺﾞｼｯｸUB" panose="020B0A00000000000000" pitchFamily="50" charset="-128"/>
              <a:ea typeface="HGP創英角ｺﾞｼｯｸUB" panose="020B0A00000000000000" pitchFamily="50" charset="-128"/>
            </a:endParaRPr>
          </a:p>
          <a:p>
            <a:endParaRPr lang="en-US" altLang="ja-JP" dirty="0">
              <a:latin typeface="HGP創英角ｺﾞｼｯｸUB" panose="020B0A00000000000000" pitchFamily="50" charset="-128"/>
              <a:ea typeface="HGP創英角ｺﾞｼｯｸUB" panose="020B0A00000000000000" pitchFamily="50" charset="-128"/>
            </a:endParaRPr>
          </a:p>
          <a:p>
            <a:r>
              <a:rPr kumimoji="1" lang="ja-JP" altLang="en-US" dirty="0">
                <a:latin typeface="HGP創英角ｺﾞｼｯｸUB" panose="020B0A00000000000000" pitchFamily="50" charset="-128"/>
                <a:ea typeface="HGP創英角ｺﾞｼｯｸUB" panose="020B0A00000000000000" pitchFamily="50" charset="-128"/>
              </a:rPr>
              <a:t>地域リハビリテーション活動支援事業と地域ケア会議</a:t>
            </a:r>
            <a:endParaRPr kumimoji="1" lang="en-US" altLang="ja-JP" dirty="0">
              <a:latin typeface="HGP創英角ｺﾞｼｯｸUB" panose="020B0A00000000000000" pitchFamily="50" charset="-128"/>
              <a:ea typeface="HGP創英角ｺﾞｼｯｸUB" panose="020B0A00000000000000" pitchFamily="50" charset="-128"/>
            </a:endParaRPr>
          </a:p>
          <a:p>
            <a:endParaRPr lang="en-US" altLang="ja-JP" dirty="0">
              <a:latin typeface="HGP創英角ｺﾞｼｯｸUB" panose="020B0A00000000000000" pitchFamily="50" charset="-128"/>
              <a:ea typeface="HGP創英角ｺﾞｼｯｸUB" panose="020B0A00000000000000" pitchFamily="50" charset="-128"/>
            </a:endParaRPr>
          </a:p>
          <a:p>
            <a:r>
              <a:rPr lang="ja-JP" altLang="en-US" dirty="0">
                <a:latin typeface="HGP創英角ｺﾞｼｯｸUB" panose="020B0A00000000000000" pitchFamily="50" charset="-128"/>
                <a:ea typeface="HGP創英角ｺﾞｼｯｸUB" panose="020B0A00000000000000" pitchFamily="50" charset="-128"/>
              </a:rPr>
              <a:t>地域のみなさまの豊かな暮らし</a:t>
            </a:r>
            <a:endParaRPr lang="en-US" altLang="ja-JP" dirty="0">
              <a:latin typeface="HGP創英角ｺﾞｼｯｸUB" panose="020B0A00000000000000" pitchFamily="50" charset="-128"/>
              <a:ea typeface="HGP創英角ｺﾞｼｯｸUB" panose="020B0A00000000000000" pitchFamily="50" charset="-128"/>
            </a:endParaRPr>
          </a:p>
          <a:p>
            <a:pPr marL="0" indent="0">
              <a:buNone/>
            </a:pPr>
            <a:endParaRPr lang="en-US" altLang="ja-JP" dirty="0">
              <a:latin typeface="HGP創英角ｺﾞｼｯｸUB" panose="020B0A00000000000000" pitchFamily="50" charset="-128"/>
              <a:ea typeface="HGP創英角ｺﾞｼｯｸUB" panose="020B0A00000000000000" pitchFamily="50" charset="-128"/>
            </a:endParaRPr>
          </a:p>
          <a:p>
            <a:r>
              <a:rPr lang="ja-JP" altLang="en-US" dirty="0">
                <a:latin typeface="HGP創英角ｺﾞｼｯｸUB" panose="020B0A00000000000000" pitchFamily="50" charset="-128"/>
                <a:ea typeface="HGP創英角ｺﾞｼｯｸUB" panose="020B0A00000000000000" pitchFamily="50" charset="-128"/>
              </a:rPr>
              <a:t>これからの課題</a:t>
            </a:r>
            <a:endParaRPr lang="en-US" altLang="ja-JP"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45994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931" t="28079" r="23058" b="8620"/>
          <a:stretch/>
        </p:blipFill>
        <p:spPr bwMode="auto">
          <a:xfrm>
            <a:off x="1524000" y="548680"/>
            <a:ext cx="912687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398851" y="6453336"/>
            <a:ext cx="6610203" cy="276999"/>
          </a:xfrm>
          <a:prstGeom prst="rect">
            <a:avLst/>
          </a:prstGeom>
          <a:solidFill>
            <a:schemeClr val="bg1">
              <a:lumMod val="95000"/>
              <a:alpha val="80000"/>
            </a:schemeClr>
          </a:solidFill>
        </p:spPr>
        <p:txBody>
          <a:bodyPr wrap="square" rtlCol="0">
            <a:spAutoFit/>
          </a:bodyPr>
          <a:lstStyle/>
          <a:p>
            <a:pPr algn="ct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697345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781" t="23060" r="19301" b="4741"/>
          <a:stretch/>
        </p:blipFill>
        <p:spPr bwMode="auto">
          <a:xfrm>
            <a:off x="1524000" y="188640"/>
            <a:ext cx="9141353" cy="5992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a:extLst>
              <a:ext uri="{FF2B5EF4-FFF2-40B4-BE49-F238E27FC236}">
                <a16:creationId xmlns:a16="http://schemas.microsoft.com/office/drawing/2014/main" id="{CCA524B5-B70F-4BAF-5759-8676CA3D3AD1}"/>
              </a:ext>
            </a:extLst>
          </p:cNvPr>
          <p:cNvSpPr txBox="1"/>
          <p:nvPr/>
        </p:nvSpPr>
        <p:spPr>
          <a:xfrm>
            <a:off x="5398851" y="6453336"/>
            <a:ext cx="6610203" cy="276999"/>
          </a:xfrm>
          <a:prstGeom prst="rect">
            <a:avLst/>
          </a:prstGeom>
          <a:solidFill>
            <a:schemeClr val="bg1">
              <a:lumMod val="95000"/>
              <a:alpha val="80000"/>
            </a:schemeClr>
          </a:solidFill>
        </p:spPr>
        <p:txBody>
          <a:bodyPr wrap="square" rtlCol="0">
            <a:spAutoFit/>
          </a:bodyPr>
          <a:lstStyle/>
          <a:p>
            <a:pPr algn="ctr"/>
            <a:r>
              <a:rPr lang="ja-JP" altLang="en-US" sz="1200" dirty="0"/>
              <a:t>総合事業の概要　厚生労働省</a:t>
            </a:r>
            <a:r>
              <a:rPr lang="en-US" altLang="ja-JP" sz="1200" dirty="0"/>
              <a:t>HP</a:t>
            </a:r>
            <a:r>
              <a:rPr lang="ja-JP" altLang="en-US" sz="1200" dirty="0"/>
              <a:t>　</a:t>
            </a:r>
            <a:r>
              <a:rPr lang="en-US" altLang="ja-JP" sz="1200" dirty="0"/>
              <a:t>https://www.mhlw.go.jp/stf/seisakunitsuite/bunya/0000192992.html</a:t>
            </a:r>
            <a:endParaRPr lang="ja-JP" altLang="en-US" sz="1200" dirty="0"/>
          </a:p>
        </p:txBody>
      </p:sp>
    </p:spTree>
    <p:extLst>
      <p:ext uri="{BB962C8B-B14F-4D97-AF65-F5344CB8AC3E}">
        <p14:creationId xmlns:p14="http://schemas.microsoft.com/office/powerpoint/2010/main" val="3322672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55163B30-AE36-1E42-8B02-88037B046CC5}"/>
              </a:ext>
            </a:extLst>
          </p:cNvPr>
          <p:cNvSpPr/>
          <p:nvPr/>
        </p:nvSpPr>
        <p:spPr>
          <a:xfrm>
            <a:off x="1842812" y="2080715"/>
            <a:ext cx="8825188" cy="1340146"/>
          </a:xfrm>
          <a:prstGeom prst="roundRect">
            <a:avLst/>
          </a:prstGeom>
          <a:solidFill>
            <a:schemeClr val="accent1">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コンテンツ プレースホルダ 2"/>
          <p:cNvSpPr>
            <a:spLocks noGrp="1"/>
          </p:cNvSpPr>
          <p:nvPr>
            <p:ph idx="1"/>
          </p:nvPr>
        </p:nvSpPr>
        <p:spPr>
          <a:xfrm>
            <a:off x="1830883" y="1255571"/>
            <a:ext cx="8642563" cy="591439"/>
          </a:xfrm>
        </p:spPr>
        <p:txBody>
          <a:bodyPr>
            <a:noAutofit/>
          </a:bodyPr>
          <a:lstStyle/>
          <a:p>
            <a:pPr>
              <a:buNone/>
            </a:pPr>
            <a:r>
              <a:rPr kumimoji="1" lang="ja-JP" altLang="en-US" dirty="0">
                <a:latin typeface="HGP創英角ｺﾞｼｯｸUB" panose="020B0A00000000000000" pitchFamily="50" charset="-128"/>
                <a:ea typeface="HGP創英角ｺﾞｼｯｸUB" panose="020B0A00000000000000" pitchFamily="50" charset="-128"/>
              </a:rPr>
              <a:t>目的・方法によって大きく</a:t>
            </a:r>
            <a:r>
              <a:rPr kumimoji="1" lang="en-US" altLang="ja-JP" dirty="0">
                <a:latin typeface="HGP創英角ｺﾞｼｯｸUB" panose="020B0A00000000000000" pitchFamily="50" charset="-128"/>
                <a:ea typeface="HGP創英角ｺﾞｼｯｸUB" panose="020B0A00000000000000" pitchFamily="50" charset="-128"/>
              </a:rPr>
              <a:t>2</a:t>
            </a:r>
            <a:r>
              <a:rPr kumimoji="1" lang="ja-JP" altLang="en-US" dirty="0">
                <a:latin typeface="HGP創英角ｺﾞｼｯｸUB" panose="020B0A00000000000000" pitchFamily="50" charset="-128"/>
                <a:ea typeface="HGP創英角ｺﾞｼｯｸUB" panose="020B0A00000000000000" pitchFamily="50" charset="-128"/>
              </a:rPr>
              <a:t>種類に分けられる</a:t>
            </a:r>
            <a:endParaRPr kumimoji="1" lang="en-US" altLang="ja-JP" dirty="0">
              <a:latin typeface="HGP創英角ｺﾞｼｯｸUB" panose="020B0A00000000000000" pitchFamily="50" charset="-128"/>
              <a:ea typeface="HGP創英角ｺﾞｼｯｸUB" panose="020B0A00000000000000" pitchFamily="50" charset="-128"/>
            </a:endParaRPr>
          </a:p>
          <a:p>
            <a:pPr marL="0" indent="0">
              <a:buNone/>
            </a:pPr>
            <a:endParaRPr kumimoji="1" lang="en-US" altLang="ja-JP" dirty="0"/>
          </a:p>
        </p:txBody>
      </p:sp>
      <p:sp>
        <p:nvSpPr>
          <p:cNvPr id="4" name="正方形/長方形 3">
            <a:extLst>
              <a:ext uri="{FF2B5EF4-FFF2-40B4-BE49-F238E27FC236}">
                <a16:creationId xmlns:a16="http://schemas.microsoft.com/office/drawing/2014/main" id="{12161E48-52F6-C74C-99BE-1AFB8D6D8A25}"/>
              </a:ext>
            </a:extLst>
          </p:cNvPr>
          <p:cNvSpPr/>
          <p:nvPr/>
        </p:nvSpPr>
        <p:spPr>
          <a:xfrm>
            <a:off x="2440858" y="5602429"/>
            <a:ext cx="7677151" cy="1077218"/>
          </a:xfrm>
          <a:prstGeom prst="rect">
            <a:avLst/>
          </a:prstGeom>
          <a:solidFill>
            <a:schemeClr val="bg1">
              <a:lumMod val="95000"/>
            </a:schemeClr>
          </a:solidFill>
        </p:spPr>
        <p:txBody>
          <a:bodyPr wrap="square">
            <a:spAutoFit/>
          </a:bodyPr>
          <a:lstStyle/>
          <a:p>
            <a:pPr algn="ctr"/>
            <a:r>
              <a:rPr lang="ja-JP" altLang="en-US" sz="3200" dirty="0">
                <a:solidFill>
                  <a:srgbClr val="FF0000"/>
                </a:solidFill>
                <a:latin typeface="HGP創英角ｺﾞｼｯｸUB" panose="020B0A00000000000000" pitchFamily="50" charset="-128"/>
                <a:ea typeface="HGP創英角ｺﾞｼｯｸUB" panose="020B0A00000000000000" pitchFamily="50" charset="-128"/>
              </a:rPr>
              <a:t>「介護予防のための地域ケア個別会議」は</a:t>
            </a:r>
            <a:endParaRPr lang="en-US" altLang="ja-JP" sz="3200" dirty="0">
              <a:solidFill>
                <a:srgbClr val="FF0000"/>
              </a:solidFill>
              <a:latin typeface="HGP創英角ｺﾞｼｯｸUB" panose="020B0A00000000000000" pitchFamily="50" charset="-128"/>
              <a:ea typeface="HGP創英角ｺﾞｼｯｸUB" panose="020B0A00000000000000" pitchFamily="50" charset="-128"/>
            </a:endParaRPr>
          </a:p>
          <a:p>
            <a:pPr algn="ctr"/>
            <a:r>
              <a:rPr lang="ja-JP" altLang="en-US" sz="3200" dirty="0">
                <a:solidFill>
                  <a:srgbClr val="FF0000"/>
                </a:solidFill>
                <a:latin typeface="HGP創英角ｺﾞｼｯｸUB" panose="020B0A00000000000000" pitchFamily="50" charset="-128"/>
                <a:ea typeface="HGP創英角ｺﾞｼｯｸUB" panose="020B0A00000000000000" pitchFamily="50" charset="-128"/>
              </a:rPr>
              <a:t>地域ケア個別会議に分類される</a:t>
            </a:r>
          </a:p>
        </p:txBody>
      </p:sp>
      <p:sp>
        <p:nvSpPr>
          <p:cNvPr id="6" name="正方形/長方形 5">
            <a:extLst>
              <a:ext uri="{FF2B5EF4-FFF2-40B4-BE49-F238E27FC236}">
                <a16:creationId xmlns:a16="http://schemas.microsoft.com/office/drawing/2014/main" id="{933767D2-342A-EE4E-870B-B949B0258146}"/>
              </a:ext>
            </a:extLst>
          </p:cNvPr>
          <p:cNvSpPr/>
          <p:nvPr/>
        </p:nvSpPr>
        <p:spPr>
          <a:xfrm>
            <a:off x="1967069" y="2150577"/>
            <a:ext cx="7805985" cy="954107"/>
          </a:xfrm>
          <a:prstGeom prst="rect">
            <a:avLst/>
          </a:prstGeom>
        </p:spPr>
        <p:txBody>
          <a:bodyPr wrap="square">
            <a:spAutoFit/>
          </a:bodyPr>
          <a:lstStyle/>
          <a:p>
            <a:pPr marL="285750" indent="-285750">
              <a:buFont typeface="Arial" panose="020B0604020202020204" pitchFamily="34" charset="0"/>
              <a:buChar char="•"/>
            </a:pPr>
            <a:r>
              <a:rPr lang="ja-JP" altLang="en-US" sz="2800" dirty="0">
                <a:latin typeface="HGP創英角ｺﾞｼｯｸUB" panose="020B0A00000000000000" pitchFamily="50" charset="-128"/>
                <a:ea typeface="HGP創英角ｺﾞｼｯｸUB" panose="020B0A00000000000000" pitchFamily="50" charset="-128"/>
              </a:rPr>
              <a:t>地域ケア個別会議：</a:t>
            </a:r>
            <a:r>
              <a:rPr lang="en-US" altLang="ja-JP" sz="2800" dirty="0">
                <a:latin typeface="HGP創英角ｺﾞｼｯｸUB" panose="020B0A00000000000000" pitchFamily="50" charset="-128"/>
                <a:ea typeface="HGP創英角ｺﾞｼｯｸUB" panose="020B0A00000000000000" pitchFamily="50" charset="-128"/>
              </a:rPr>
              <a:t> </a:t>
            </a:r>
          </a:p>
          <a:p>
            <a:r>
              <a:rPr lang="ja-JP" altLang="en-US" sz="2800" dirty="0">
                <a:latin typeface="HGP創英角ｺﾞｼｯｸUB" panose="020B0A00000000000000" pitchFamily="50" charset="-128"/>
                <a:ea typeface="HGP創英角ｺﾞｼｯｸUB" panose="020B0A00000000000000" pitchFamily="50" charset="-128"/>
              </a:rPr>
              <a:t>　個別事例の課題検討</a:t>
            </a:r>
            <a:endParaRPr lang="en-US" altLang="ja-JP" sz="2800" dirty="0">
              <a:latin typeface="HGP創英角ｺﾞｼｯｸUB" panose="020B0A00000000000000" pitchFamily="50" charset="-128"/>
              <a:ea typeface="HGP創英角ｺﾞｼｯｸUB" panose="020B0A00000000000000" pitchFamily="50" charset="-128"/>
            </a:endParaRPr>
          </a:p>
        </p:txBody>
      </p:sp>
      <p:grpSp>
        <p:nvGrpSpPr>
          <p:cNvPr id="12" name="グループ化 11">
            <a:extLst>
              <a:ext uri="{FF2B5EF4-FFF2-40B4-BE49-F238E27FC236}">
                <a16:creationId xmlns:a16="http://schemas.microsoft.com/office/drawing/2014/main" id="{A7D01739-CBBB-8463-D437-DA41FF76CE1B}"/>
              </a:ext>
            </a:extLst>
          </p:cNvPr>
          <p:cNvGrpSpPr/>
          <p:nvPr/>
        </p:nvGrpSpPr>
        <p:grpSpPr>
          <a:xfrm>
            <a:off x="1830882" y="3628289"/>
            <a:ext cx="8837117" cy="1356529"/>
            <a:chOff x="1830882" y="3371114"/>
            <a:chExt cx="8837117" cy="1356529"/>
          </a:xfrm>
        </p:grpSpPr>
        <p:sp>
          <p:nvSpPr>
            <p:cNvPr id="8" name="角丸四角形 7">
              <a:extLst>
                <a:ext uri="{FF2B5EF4-FFF2-40B4-BE49-F238E27FC236}">
                  <a16:creationId xmlns:a16="http://schemas.microsoft.com/office/drawing/2014/main" id="{A8357702-3B82-014D-B09B-DAD139E42275}"/>
                </a:ext>
              </a:extLst>
            </p:cNvPr>
            <p:cNvSpPr/>
            <p:nvPr/>
          </p:nvSpPr>
          <p:spPr>
            <a:xfrm>
              <a:off x="1830882" y="3371114"/>
              <a:ext cx="8837117" cy="1356529"/>
            </a:xfrm>
            <a:prstGeom prst="roundRect">
              <a:avLst/>
            </a:prstGeom>
            <a:solidFill>
              <a:schemeClr val="accent2">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7" name="正方形/長方形 6">
              <a:extLst>
                <a:ext uri="{FF2B5EF4-FFF2-40B4-BE49-F238E27FC236}">
                  <a16:creationId xmlns:a16="http://schemas.microsoft.com/office/drawing/2014/main" id="{B83BDF40-DB12-A644-8A9E-FBB0C4FB9E4F}"/>
                </a:ext>
              </a:extLst>
            </p:cNvPr>
            <p:cNvSpPr/>
            <p:nvPr/>
          </p:nvSpPr>
          <p:spPr>
            <a:xfrm>
              <a:off x="1967068" y="3566108"/>
              <a:ext cx="8624732" cy="954107"/>
            </a:xfrm>
            <a:prstGeom prst="rect">
              <a:avLst/>
            </a:prstGeom>
          </p:spPr>
          <p:txBody>
            <a:bodyPr wrap="square">
              <a:spAutoFit/>
            </a:bodyPr>
            <a:lstStyle/>
            <a:p>
              <a:pPr marL="285750" indent="-285750">
                <a:buFont typeface="Arial" panose="020B0604020202020204" pitchFamily="34" charset="0"/>
                <a:buChar char="•"/>
              </a:pPr>
              <a:r>
                <a:rPr lang="ja-JP" altLang="en-US" sz="2800" dirty="0">
                  <a:latin typeface="HGP創英角ｺﾞｼｯｸUB" panose="020B0A00000000000000" pitchFamily="50" charset="-128"/>
                  <a:ea typeface="HGP創英角ｺﾞｼｯｸUB" panose="020B0A00000000000000" pitchFamily="50" charset="-128"/>
                </a:rPr>
                <a:t>地域ケア推進会議：</a:t>
              </a:r>
              <a:endParaRPr lang="en-US" altLang="ja-JP" sz="2800" dirty="0">
                <a:latin typeface="HGP創英角ｺﾞｼｯｸUB" panose="020B0A00000000000000" pitchFamily="50" charset="-128"/>
                <a:ea typeface="HGP創英角ｺﾞｼｯｸUB" panose="020B0A00000000000000" pitchFamily="50" charset="-128"/>
              </a:endParaRPr>
            </a:p>
            <a:p>
              <a:r>
                <a:rPr lang="ja-JP" altLang="en-US" sz="2800" dirty="0">
                  <a:latin typeface="HGP創英角ｺﾞｼｯｸUB" panose="020B0A00000000000000" pitchFamily="50" charset="-128"/>
                  <a:ea typeface="HGP創英角ｺﾞｼｯｸUB" panose="020B0A00000000000000" pitchFamily="50" charset="-128"/>
                </a:rPr>
                <a:t>　地域に必要な取組みを明らかにして施策を立案・提言</a:t>
              </a:r>
              <a:endParaRPr lang="en-US" altLang="ja-JP" sz="2800" dirty="0">
                <a:latin typeface="HGP創英角ｺﾞｼｯｸUB" panose="020B0A00000000000000" pitchFamily="50" charset="-128"/>
                <a:ea typeface="HGP創英角ｺﾞｼｯｸUB" panose="020B0A00000000000000" pitchFamily="50" charset="-128"/>
              </a:endParaRPr>
            </a:p>
          </p:txBody>
        </p:sp>
      </p:grpSp>
      <p:sp>
        <p:nvSpPr>
          <p:cNvPr id="9" name="タイトル 1">
            <a:extLst>
              <a:ext uri="{FF2B5EF4-FFF2-40B4-BE49-F238E27FC236}">
                <a16:creationId xmlns:a16="http://schemas.microsoft.com/office/drawing/2014/main" id="{FD0CEBE9-9F3B-E572-F460-D841CD331A03}"/>
              </a:ext>
            </a:extLst>
          </p:cNvPr>
          <p:cNvSpPr txBox="1">
            <a:spLocks/>
          </p:cNvSpPr>
          <p:nvPr/>
        </p:nvSpPr>
        <p:spPr>
          <a:xfrm>
            <a:off x="885825" y="86419"/>
            <a:ext cx="9165454" cy="9078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地域ケア会議</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B50F6BC6-71AE-5143-9991-DC4258BC11A3}"/>
              </a:ext>
            </a:extLst>
          </p:cNvPr>
          <p:cNvPicPr>
            <a:picLocks noChangeAspect="1"/>
          </p:cNvPicPr>
          <p:nvPr/>
        </p:nvPicPr>
        <p:blipFill>
          <a:blip r:embed="rId3" cstate="print"/>
          <a:stretch>
            <a:fillRect/>
          </a:stretch>
        </p:blipFill>
        <p:spPr>
          <a:xfrm>
            <a:off x="1966068" y="0"/>
            <a:ext cx="8222860" cy="6858000"/>
          </a:xfrm>
          <a:prstGeom prst="rect">
            <a:avLst/>
          </a:prstGeom>
        </p:spPr>
      </p:pic>
    </p:spTree>
    <p:extLst>
      <p:ext uri="{BB962C8B-B14F-4D97-AF65-F5344CB8AC3E}">
        <p14:creationId xmlns:p14="http://schemas.microsoft.com/office/powerpoint/2010/main" val="3726101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0CAEF4-CDED-1D4E-B77A-74442A950C34}"/>
              </a:ext>
            </a:extLst>
          </p:cNvPr>
          <p:cNvPicPr>
            <a:picLocks noChangeAspect="1"/>
          </p:cNvPicPr>
          <p:nvPr/>
        </p:nvPicPr>
        <p:blipFill>
          <a:blip r:embed="rId3" cstate="print"/>
          <a:stretch>
            <a:fillRect/>
          </a:stretch>
        </p:blipFill>
        <p:spPr>
          <a:xfrm>
            <a:off x="1976844" y="919930"/>
            <a:ext cx="8238314" cy="5810356"/>
          </a:xfrm>
          <a:prstGeom prst="rect">
            <a:avLst/>
          </a:prstGeom>
        </p:spPr>
      </p:pic>
      <p:sp>
        <p:nvSpPr>
          <p:cNvPr id="7173" name="テキスト ボックス 5"/>
          <p:cNvSpPr txBox="1">
            <a:spLocks noChangeArrowheads="1"/>
          </p:cNvSpPr>
          <p:nvPr/>
        </p:nvSpPr>
        <p:spPr bwMode="auto">
          <a:xfrm>
            <a:off x="1424610" y="146098"/>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eaLnBrk="1" hangingPunct="1"/>
            <a:r>
              <a:rPr lang="ja-JP" altLang="en-US" sz="3600" dirty="0">
                <a:solidFill>
                  <a:srgbClr val="0070C0"/>
                </a:solidFill>
                <a:latin typeface="HGP創英角ｺﾞｼｯｸUB" panose="020B0A00000000000000" pitchFamily="50" charset="-128"/>
                <a:ea typeface="HGP創英角ｺﾞｼｯｸUB" panose="020B0A00000000000000" pitchFamily="50" charset="-128"/>
              </a:rPr>
              <a:t>介護予防活動普及展開事業</a:t>
            </a:r>
          </a:p>
        </p:txBody>
      </p:sp>
      <p:sp>
        <p:nvSpPr>
          <p:cNvPr id="7" name="円/楕円 6"/>
          <p:cNvSpPr/>
          <p:nvPr/>
        </p:nvSpPr>
        <p:spPr>
          <a:xfrm>
            <a:off x="3058682" y="6152421"/>
            <a:ext cx="1030570" cy="319964"/>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Tree>
    <p:extLst>
      <p:ext uri="{BB962C8B-B14F-4D97-AF65-F5344CB8AC3E}">
        <p14:creationId xmlns:p14="http://schemas.microsoft.com/office/powerpoint/2010/main" val="3893415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16380" y="347870"/>
            <a:ext cx="7886700" cy="1325563"/>
          </a:xfrm>
        </p:spPr>
        <p:txBody>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地域ケア会議」の</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5</a:t>
            </a:r>
            <a:r>
              <a:rPr kumimoji="1" lang="ja-JP" altLang="en-US" dirty="0" err="1">
                <a:solidFill>
                  <a:srgbClr val="0070C0"/>
                </a:solidFill>
                <a:latin typeface="HGP創英角ｺﾞｼｯｸUB" panose="020B0A00000000000000" pitchFamily="50" charset="-128"/>
                <a:ea typeface="HGP創英角ｺﾞｼｯｸUB" panose="020B0A00000000000000" pitchFamily="50" charset="-128"/>
              </a:rPr>
              <a:t>つの</a:t>
            </a:r>
            <a:r>
              <a:rPr lang="ja-JP" altLang="en-US" dirty="0">
                <a:solidFill>
                  <a:srgbClr val="0070C0"/>
                </a:solidFill>
                <a:latin typeface="HGP創英角ｺﾞｼｯｸUB" panose="020B0A00000000000000" pitchFamily="50" charset="-128"/>
                <a:ea typeface="HGP創英角ｺﾞｼｯｸUB" panose="020B0A00000000000000" pitchFamily="50" charset="-128"/>
              </a:rPr>
              <a:t>機能</a:t>
            </a:r>
            <a:endParaRPr kumimoji="1" lang="ja-JP" altLang="en-US" dirty="0">
              <a:solidFill>
                <a:srgbClr val="0070C0"/>
              </a:solidFill>
              <a:latin typeface="HGP創英角ｺﾞｼｯｸUB" panose="020B0A00000000000000" pitchFamily="50" charset="-128"/>
              <a:ea typeface="HGP創英角ｺﾞｼｯｸUB" panose="020B0A00000000000000" pitchFamily="50" charset="-128"/>
            </a:endParaRPr>
          </a:p>
        </p:txBody>
      </p:sp>
      <p:pic>
        <p:nvPicPr>
          <p:cNvPr id="5" name="図 4">
            <a:extLst>
              <a:ext uri="{FF2B5EF4-FFF2-40B4-BE49-F238E27FC236}">
                <a16:creationId xmlns:a16="http://schemas.microsoft.com/office/drawing/2014/main" id="{41F10E2A-74C8-4E42-A408-41F0A111CD95}"/>
              </a:ext>
            </a:extLst>
          </p:cNvPr>
          <p:cNvPicPr>
            <a:picLocks noChangeAspect="1"/>
          </p:cNvPicPr>
          <p:nvPr/>
        </p:nvPicPr>
        <p:blipFill>
          <a:blip r:embed="rId3" cstate="print"/>
          <a:stretch>
            <a:fillRect/>
          </a:stretch>
        </p:blipFill>
        <p:spPr>
          <a:xfrm>
            <a:off x="2883535" y="1010651"/>
            <a:ext cx="6424930" cy="5679062"/>
          </a:xfrm>
          <a:prstGeom prst="rect">
            <a:avLst/>
          </a:prstGeom>
        </p:spPr>
      </p:pic>
    </p:spTree>
    <p:extLst>
      <p:ext uri="{BB962C8B-B14F-4D97-AF65-F5344CB8AC3E}">
        <p14:creationId xmlns:p14="http://schemas.microsoft.com/office/powerpoint/2010/main" val="37865346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介護予防のための</a:t>
            </a:r>
            <a:b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b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地域ケア個別会議開催の意義</a:t>
            </a:r>
          </a:p>
        </p:txBody>
      </p:sp>
      <p:pic>
        <p:nvPicPr>
          <p:cNvPr id="7" name="Picture 2"/>
          <p:cNvPicPr>
            <a:picLocks noGrp="1" noChangeAspect="1" noChangeArrowheads="1"/>
          </p:cNvPicPr>
          <p:nvPr>
            <p:ph sz="half" idx="1"/>
          </p:nvPr>
        </p:nvPicPr>
        <p:blipFill>
          <a:blip r:embed="rId3" cstate="print"/>
          <a:srcRect l="17966" t="28204" r="35300" b="28378"/>
          <a:stretch>
            <a:fillRect/>
          </a:stretch>
        </p:blipFill>
        <p:spPr bwMode="auto">
          <a:xfrm>
            <a:off x="6378996" y="2399319"/>
            <a:ext cx="5485662" cy="3185223"/>
          </a:xfrm>
          <a:prstGeom prst="rect">
            <a:avLst/>
          </a:prstGeom>
          <a:noFill/>
          <a:ln w="9525">
            <a:noFill/>
            <a:miter lim="800000"/>
            <a:headEnd/>
            <a:tailEnd/>
          </a:ln>
        </p:spPr>
      </p:pic>
      <p:sp>
        <p:nvSpPr>
          <p:cNvPr id="6" name="コンテンツ プレースホルダ 5"/>
          <p:cNvSpPr>
            <a:spLocks noGrp="1"/>
          </p:cNvSpPr>
          <p:nvPr>
            <p:ph sz="half" idx="2"/>
          </p:nvPr>
        </p:nvSpPr>
        <p:spPr>
          <a:xfrm>
            <a:off x="1021977" y="2031071"/>
            <a:ext cx="6156395" cy="2910580"/>
          </a:xfrm>
        </p:spPr>
        <p:txBody>
          <a:bodyPr>
            <a:noAutofit/>
          </a:bodyPr>
          <a:lstStyle/>
          <a:p>
            <a:r>
              <a:rPr lang="ja-JP" altLang="en-US" sz="2400" dirty="0">
                <a:latin typeface="HGP創英角ｺﾞｼｯｸUB" panose="020B0A00000000000000" pitchFamily="50" charset="-128"/>
                <a:ea typeface="HGP創英角ｺﾞｼｯｸUB" panose="020B0A00000000000000" pitchFamily="50" charset="-128"/>
              </a:rPr>
              <a:t>自治体関係者にとって</a:t>
            </a:r>
            <a:endParaRPr lang="en-US" altLang="ja-JP" sz="2400" dirty="0">
              <a:latin typeface="HGP創英角ｺﾞｼｯｸUB" panose="020B0A00000000000000" pitchFamily="50" charset="-128"/>
              <a:ea typeface="HGP創英角ｺﾞｼｯｸUB" panose="020B0A00000000000000" pitchFamily="50" charset="-128"/>
            </a:endParaRPr>
          </a:p>
          <a:p>
            <a:pPr>
              <a:buNone/>
            </a:pPr>
            <a:r>
              <a:rPr lang="ja-JP" altLang="en-US" sz="2400" dirty="0">
                <a:latin typeface="HGP創英角ｺﾞｼｯｸUB" panose="020B0A00000000000000" pitchFamily="50" charset="-128"/>
                <a:ea typeface="HGP創英角ｺﾞｼｯｸUB" panose="020B0A00000000000000" pitchFamily="50" charset="-128"/>
              </a:rPr>
              <a:t>　　「行政課題の発見・解決策の検討」</a:t>
            </a:r>
            <a:endParaRPr lang="en-US" altLang="ja-JP" sz="2400" dirty="0">
              <a:latin typeface="HGP創英角ｺﾞｼｯｸUB" panose="020B0A00000000000000" pitchFamily="50" charset="-128"/>
              <a:ea typeface="HGP創英角ｺﾞｼｯｸUB" panose="020B0A00000000000000" pitchFamily="50" charset="-128"/>
            </a:endParaRPr>
          </a:p>
          <a:p>
            <a:r>
              <a:rPr lang="ja-JP" altLang="en-US" sz="2400" dirty="0">
                <a:latin typeface="HGP創英角ｺﾞｼｯｸUB" panose="020B0A00000000000000" pitchFamily="50" charset="-128"/>
                <a:ea typeface="HGP創英角ｺﾞｼｯｸUB" panose="020B0A00000000000000" pitchFamily="50" charset="-128"/>
              </a:rPr>
              <a:t>専門職にとって</a:t>
            </a:r>
            <a:endParaRPr lang="en-US" altLang="ja-JP" sz="2400" dirty="0">
              <a:latin typeface="HGP創英角ｺﾞｼｯｸUB" panose="020B0A00000000000000" pitchFamily="50" charset="-128"/>
              <a:ea typeface="HGP創英角ｺﾞｼｯｸUB" panose="020B0A00000000000000" pitchFamily="50" charset="-128"/>
            </a:endParaRPr>
          </a:p>
          <a:p>
            <a:pPr>
              <a:buNone/>
            </a:pPr>
            <a:r>
              <a:rPr lang="ja-JP" altLang="en-US" sz="2400" dirty="0">
                <a:latin typeface="HGP創英角ｺﾞｼｯｸUB" panose="020B0A00000000000000" pitchFamily="50" charset="-128"/>
                <a:ea typeface="HGP創英角ｺﾞｼｯｸUB" panose="020B0A00000000000000" pitchFamily="50" charset="-128"/>
              </a:rPr>
              <a:t>　　「専門職としてのスキルアップ」</a:t>
            </a:r>
            <a:endParaRPr lang="en-US" altLang="ja-JP" sz="2400" dirty="0">
              <a:latin typeface="HGP創英角ｺﾞｼｯｸUB" panose="020B0A00000000000000" pitchFamily="50" charset="-128"/>
              <a:ea typeface="HGP創英角ｺﾞｼｯｸUB" panose="020B0A00000000000000" pitchFamily="50" charset="-128"/>
            </a:endParaRPr>
          </a:p>
          <a:p>
            <a:r>
              <a:rPr lang="ja-JP" altLang="en-US" sz="2400" dirty="0">
                <a:latin typeface="HGP創英角ｺﾞｼｯｸUB" panose="020B0A00000000000000" pitchFamily="50" charset="-128"/>
                <a:ea typeface="HGP創英角ｺﾞｼｯｸUB" panose="020B0A00000000000000" pitchFamily="50" charset="-128"/>
              </a:rPr>
              <a:t>介護サービス事業者にとって</a:t>
            </a:r>
            <a:endParaRPr lang="en-US" altLang="ja-JP" sz="2400" dirty="0">
              <a:latin typeface="HGP創英角ｺﾞｼｯｸUB" panose="020B0A00000000000000" pitchFamily="50" charset="-128"/>
              <a:ea typeface="HGP創英角ｺﾞｼｯｸUB" panose="020B0A00000000000000" pitchFamily="50" charset="-128"/>
            </a:endParaRPr>
          </a:p>
          <a:p>
            <a:pPr>
              <a:buNone/>
            </a:pPr>
            <a:r>
              <a:rPr lang="ja-JP" altLang="en-US" sz="2400" dirty="0">
                <a:latin typeface="HGP創英角ｺﾞｼｯｸUB" panose="020B0A00000000000000" pitchFamily="50" charset="-128"/>
                <a:ea typeface="HGP創英角ｺﾞｼｯｸUB" panose="020B0A00000000000000" pitchFamily="50" charset="-128"/>
              </a:rPr>
              <a:t>　　「ケアマネジメントやケアの質の向上」</a:t>
            </a:r>
            <a:endParaRPr lang="en-US" altLang="ja-JP" sz="2400" dirty="0">
              <a:latin typeface="HGP創英角ｺﾞｼｯｸUB" panose="020B0A00000000000000" pitchFamily="50" charset="-128"/>
              <a:ea typeface="HGP創英角ｺﾞｼｯｸUB" panose="020B0A00000000000000" pitchFamily="50" charset="-128"/>
            </a:endParaRPr>
          </a:p>
          <a:p>
            <a:r>
              <a:rPr lang="ja-JP" altLang="en-US" sz="2400" dirty="0">
                <a:latin typeface="HGP創英角ｺﾞｼｯｸUB" panose="020B0A00000000000000" pitchFamily="50" charset="-128"/>
                <a:ea typeface="HGP創英角ｺﾞｼｯｸUB" panose="020B0A00000000000000" pitchFamily="50" charset="-128"/>
              </a:rPr>
              <a:t>参加者全員にとって</a:t>
            </a:r>
            <a:endParaRPr lang="en-US" altLang="ja-JP" sz="2400" dirty="0">
              <a:latin typeface="HGP創英角ｺﾞｼｯｸUB" panose="020B0A00000000000000" pitchFamily="50" charset="-128"/>
              <a:ea typeface="HGP創英角ｺﾞｼｯｸUB" panose="020B0A00000000000000" pitchFamily="50" charset="-128"/>
            </a:endParaRPr>
          </a:p>
          <a:p>
            <a:pPr>
              <a:buNone/>
            </a:pPr>
            <a:r>
              <a:rPr lang="ja-JP" altLang="en-US" sz="2400" dirty="0">
                <a:latin typeface="HGP創英角ｺﾞｼｯｸUB" panose="020B0A00000000000000" pitchFamily="50" charset="-128"/>
                <a:ea typeface="HGP創英角ｺﾞｼｯｸUB" panose="020B0A00000000000000" pitchFamily="50" charset="-128"/>
              </a:rPr>
              <a:t>　　「ネットワークの構築」</a:t>
            </a:r>
          </a:p>
        </p:txBody>
      </p:sp>
      <p:sp>
        <p:nvSpPr>
          <p:cNvPr id="2" name="テキスト ボックス 1">
            <a:extLst>
              <a:ext uri="{FF2B5EF4-FFF2-40B4-BE49-F238E27FC236}">
                <a16:creationId xmlns:a16="http://schemas.microsoft.com/office/drawing/2014/main" id="{2D4A276D-AC3B-B249-9AC2-FA17BFC531E0}"/>
              </a:ext>
            </a:extLst>
          </p:cNvPr>
          <p:cNvSpPr txBox="1"/>
          <p:nvPr/>
        </p:nvSpPr>
        <p:spPr>
          <a:xfrm>
            <a:off x="6095999" y="5584542"/>
            <a:ext cx="6051657" cy="523220"/>
          </a:xfrm>
          <a:prstGeom prst="rect">
            <a:avLst/>
          </a:prstGeom>
          <a:noFill/>
        </p:spPr>
        <p:txBody>
          <a:bodyPr wrap="none" rtlCol="0">
            <a:spAutoFit/>
          </a:bodyPr>
          <a:lstStyle/>
          <a:p>
            <a:r>
              <a:rPr lang="ja-JP" altLang="en-US" sz="2800" dirty="0">
                <a:solidFill>
                  <a:srgbClr val="FF0000"/>
                </a:solidFill>
                <a:latin typeface="HGP創英角ｺﾞｼｯｸUB" panose="020B0A00000000000000" pitchFamily="50" charset="-128"/>
                <a:ea typeface="HGP創英角ｺﾞｼｯｸUB" panose="020B0A00000000000000" pitchFamily="50" charset="-128"/>
              </a:rPr>
              <a:t>参加者の</a:t>
            </a:r>
            <a:r>
              <a:rPr lang="en-US" altLang="ja-JP" sz="2800" dirty="0">
                <a:solidFill>
                  <a:srgbClr val="FF0000"/>
                </a:solidFill>
                <a:latin typeface="HGP創英角ｺﾞｼｯｸUB" panose="020B0A00000000000000" pitchFamily="50" charset="-128"/>
                <a:ea typeface="HGP創英角ｺﾞｼｯｸUB" panose="020B0A00000000000000" pitchFamily="50" charset="-128"/>
              </a:rPr>
              <a:t>OJT</a:t>
            </a:r>
            <a:r>
              <a:rPr lang="ja-JP" altLang="en-US" sz="2800" dirty="0">
                <a:solidFill>
                  <a:srgbClr val="FF0000"/>
                </a:solidFill>
                <a:latin typeface="HGP創英角ｺﾞｼｯｸUB" panose="020B0A00000000000000" pitchFamily="50" charset="-128"/>
                <a:ea typeface="HGP創英角ｺﾞｼｯｸUB" panose="020B0A00000000000000" pitchFamily="50" charset="-128"/>
              </a:rPr>
              <a:t>の場であることを意識する</a:t>
            </a:r>
          </a:p>
        </p:txBody>
      </p:sp>
    </p:spTree>
    <p:extLst>
      <p:ext uri="{BB962C8B-B14F-4D97-AF65-F5344CB8AC3E}">
        <p14:creationId xmlns:p14="http://schemas.microsoft.com/office/powerpoint/2010/main" val="2602131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75771" y="257569"/>
            <a:ext cx="9403976" cy="994172"/>
          </a:xfrm>
        </p:spPr>
        <p:txBody>
          <a:bodyPr>
            <a:noAutofit/>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地域ケア会議で取り扱う事例</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a:t>
            </a: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対象者</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a:t>
            </a:r>
            <a:endParaRPr kumimoji="1" lang="ja-JP" altLang="en-US" dirty="0">
              <a:solidFill>
                <a:srgbClr val="0070C0"/>
              </a:solidFill>
              <a:latin typeface="HGP創英角ｺﾞｼｯｸUB" panose="020B0A00000000000000" pitchFamily="50" charset="-128"/>
              <a:ea typeface="HGP創英角ｺﾞｼｯｸUB" panose="020B0A00000000000000" pitchFamily="50" charset="-128"/>
            </a:endParaRPr>
          </a:p>
        </p:txBody>
      </p:sp>
      <p:pic>
        <p:nvPicPr>
          <p:cNvPr id="5" name="コンテンツ プレースホルダー 4">
            <a:extLst>
              <a:ext uri="{FF2B5EF4-FFF2-40B4-BE49-F238E27FC236}">
                <a16:creationId xmlns:a16="http://schemas.microsoft.com/office/drawing/2014/main" id="{D42F2754-ACD4-7F40-B8A8-20D57F3F5361}"/>
              </a:ext>
            </a:extLst>
          </p:cNvPr>
          <p:cNvPicPr>
            <a:picLocks noGrp="1" noChangeAspect="1"/>
          </p:cNvPicPr>
          <p:nvPr>
            <p:ph idx="1"/>
          </p:nvPr>
        </p:nvPicPr>
        <p:blipFill>
          <a:blip r:embed="rId3" cstate="print"/>
          <a:stretch>
            <a:fillRect/>
          </a:stretch>
        </p:blipFill>
        <p:spPr>
          <a:xfrm>
            <a:off x="2757281" y="994174"/>
            <a:ext cx="6859619" cy="5606257"/>
          </a:xfrm>
          <a:prstGeom prst="rect">
            <a:avLst/>
          </a:prstGeom>
        </p:spPr>
      </p:pic>
      <p:sp>
        <p:nvSpPr>
          <p:cNvPr id="3" name="円/楕円 2">
            <a:extLst>
              <a:ext uri="{FF2B5EF4-FFF2-40B4-BE49-F238E27FC236}">
                <a16:creationId xmlns:a16="http://schemas.microsoft.com/office/drawing/2014/main" id="{8D57E781-779D-4840-A007-C1860E920B0C}"/>
              </a:ext>
            </a:extLst>
          </p:cNvPr>
          <p:cNvSpPr/>
          <p:nvPr/>
        </p:nvSpPr>
        <p:spPr>
          <a:xfrm>
            <a:off x="2826855" y="2668915"/>
            <a:ext cx="2361371" cy="2419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39218" y="123392"/>
            <a:ext cx="7886700" cy="1325563"/>
          </a:xfrm>
        </p:spPr>
        <p:txBody>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地域ケア会議の参加者</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a:t>
            </a: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例</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a:t>
            </a:r>
            <a:endParaRPr kumimoji="1" lang="ja-JP" altLang="en-US" dirty="0">
              <a:solidFill>
                <a:srgbClr val="0070C0"/>
              </a:solidFill>
              <a:latin typeface="HGP創英角ｺﾞｼｯｸUB" panose="020B0A00000000000000" pitchFamily="50" charset="-128"/>
              <a:ea typeface="HGP創英角ｺﾞｼｯｸUB" panose="020B0A00000000000000" pitchFamily="50" charset="-128"/>
            </a:endParaRPr>
          </a:p>
        </p:txBody>
      </p:sp>
      <p:pic>
        <p:nvPicPr>
          <p:cNvPr id="4" name="図 3">
            <a:extLst>
              <a:ext uri="{FF2B5EF4-FFF2-40B4-BE49-F238E27FC236}">
                <a16:creationId xmlns:a16="http://schemas.microsoft.com/office/drawing/2014/main" id="{6189318F-E802-7749-B308-D859A1B10E41}"/>
              </a:ext>
            </a:extLst>
          </p:cNvPr>
          <p:cNvPicPr>
            <a:picLocks noChangeAspect="1"/>
          </p:cNvPicPr>
          <p:nvPr/>
        </p:nvPicPr>
        <p:blipFill>
          <a:blip r:embed="rId3" cstate="print"/>
          <a:stretch>
            <a:fillRect/>
          </a:stretch>
        </p:blipFill>
        <p:spPr>
          <a:xfrm>
            <a:off x="2949681" y="689638"/>
            <a:ext cx="6292637" cy="5478724"/>
          </a:xfrm>
          <a:prstGeom prst="rect">
            <a:avLst/>
          </a:prstGeom>
        </p:spPr>
      </p:pic>
      <p:sp>
        <p:nvSpPr>
          <p:cNvPr id="6" name="正方形/長方形 5">
            <a:extLst>
              <a:ext uri="{FF2B5EF4-FFF2-40B4-BE49-F238E27FC236}">
                <a16:creationId xmlns:a16="http://schemas.microsoft.com/office/drawing/2014/main" id="{520964FF-0D53-5C4E-AA6C-212D77CBDDB3}"/>
              </a:ext>
            </a:extLst>
          </p:cNvPr>
          <p:cNvSpPr/>
          <p:nvPr/>
        </p:nvSpPr>
        <p:spPr>
          <a:xfrm>
            <a:off x="3095017" y="6272943"/>
            <a:ext cx="6001964" cy="461665"/>
          </a:xfrm>
          <a:prstGeom prst="rect">
            <a:avLst/>
          </a:prstGeom>
          <a:solidFill>
            <a:schemeClr val="bg1">
              <a:lumMod val="95000"/>
              <a:alpha val="80000"/>
            </a:schemeClr>
          </a:solidFill>
        </p:spPr>
        <p:txBody>
          <a:bodyPr wrap="none">
            <a:spAutoFit/>
          </a:bodyPr>
          <a:lstStyle/>
          <a:p>
            <a:r>
              <a:rPr lang="en-US" altLang="ja-JP" sz="2400" dirty="0">
                <a:latin typeface="HGP創英角ｺﾞｼｯｸUB" panose="020B0A00000000000000" pitchFamily="50" charset="-128"/>
                <a:ea typeface="HGP創英角ｺﾞｼｯｸUB" panose="020B0A00000000000000" pitchFamily="50" charset="-128"/>
              </a:rPr>
              <a:t>※</a:t>
            </a:r>
            <a:r>
              <a:rPr lang="ja-JP" altLang="en-US" sz="2400" dirty="0">
                <a:latin typeface="HGP創英角ｺﾞｼｯｸUB" panose="020B0A00000000000000" pitchFamily="50" charset="-128"/>
                <a:ea typeface="HGP創英角ｺﾞｼｯｸUB" panose="020B0A00000000000000" pitchFamily="50" charset="-128"/>
              </a:rPr>
              <a:t>その他，生活支援コーディネーター等が出席</a:t>
            </a:r>
          </a:p>
        </p:txBody>
      </p:sp>
      <p:sp>
        <p:nvSpPr>
          <p:cNvPr id="9" name="右矢印 8">
            <a:extLst>
              <a:ext uri="{FF2B5EF4-FFF2-40B4-BE49-F238E27FC236}">
                <a16:creationId xmlns:a16="http://schemas.microsoft.com/office/drawing/2014/main" id="{35F16736-B336-7342-9EC9-72D10CF12EF5}"/>
              </a:ext>
            </a:extLst>
          </p:cNvPr>
          <p:cNvSpPr/>
          <p:nvPr/>
        </p:nvSpPr>
        <p:spPr>
          <a:xfrm rot="8984894" flipV="1">
            <a:off x="8124074" y="4479701"/>
            <a:ext cx="504000" cy="2046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a:extLst>
              <a:ext uri="{FF2B5EF4-FFF2-40B4-BE49-F238E27FC236}">
                <a16:creationId xmlns:a16="http://schemas.microsoft.com/office/drawing/2014/main" id="{E462779A-D721-6549-A0A3-C063B21B6BA5}"/>
              </a:ext>
            </a:extLst>
          </p:cNvPr>
          <p:cNvSpPr/>
          <p:nvPr/>
        </p:nvSpPr>
        <p:spPr>
          <a:xfrm>
            <a:off x="8544356" y="4243386"/>
            <a:ext cx="1338828" cy="369332"/>
          </a:xfrm>
          <a:prstGeom prst="rect">
            <a:avLst/>
          </a:prstGeom>
          <a:solidFill>
            <a:schemeClr val="bg1"/>
          </a:solidFill>
          <a:ln>
            <a:solidFill>
              <a:srgbClr val="FF0000"/>
            </a:solidFill>
          </a:ln>
        </p:spPr>
        <p:txBody>
          <a:bodyPr wrap="none">
            <a:spAutoFit/>
          </a:bodyPr>
          <a:lstStyle/>
          <a:p>
            <a:r>
              <a:rPr lang="ja-JP" altLang="en-US"/>
              <a:t>事例提出者</a:t>
            </a:r>
          </a:p>
        </p:txBody>
      </p:sp>
      <p:sp>
        <p:nvSpPr>
          <p:cNvPr id="3" name="タイトル 1">
            <a:extLst>
              <a:ext uri="{FF2B5EF4-FFF2-40B4-BE49-F238E27FC236}">
                <a16:creationId xmlns:a16="http://schemas.microsoft.com/office/drawing/2014/main" id="{249ADDE4-124A-937A-ACF3-B89EA9CA3E20}"/>
              </a:ext>
            </a:extLst>
          </p:cNvPr>
          <p:cNvSpPr txBox="1">
            <a:spLocks/>
          </p:cNvSpPr>
          <p:nvPr/>
        </p:nvSpPr>
        <p:spPr>
          <a:xfrm>
            <a:off x="9325918" y="6245090"/>
            <a:ext cx="3166366" cy="461665"/>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90000"/>
              </a:lnSpc>
              <a:spcBef>
                <a:spcPct val="0"/>
              </a:spcBef>
              <a:buNone/>
              <a:defRPr kumimoji="1" sz="3200" b="0" i="0" kern="1200" cap="all">
                <a:solidFill>
                  <a:schemeClr val="tx1"/>
                </a:solidFill>
                <a:effectLst/>
                <a:latin typeface="+mj-lt"/>
                <a:ea typeface="+mj-ea"/>
                <a:cs typeface="+mj-cs"/>
              </a:defRPr>
            </a:lvl1pPr>
          </a:lstStyle>
          <a:p>
            <a:r>
              <a:rPr lang="ja-JP" altLang="en-US" dirty="0">
                <a:solidFill>
                  <a:srgbClr val="0070C0"/>
                </a:solidFill>
                <a:latin typeface="HGP創英角ｺﾞｼｯｸUB" panose="020B0A00000000000000" pitchFamily="50" charset="-128"/>
                <a:ea typeface="HGP創英角ｺﾞｼｯｸUB" panose="020B0A00000000000000" pitchFamily="50" charset="-128"/>
              </a:rPr>
              <a:t>実際の様子は？</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24000" y="168081"/>
            <a:ext cx="9144000" cy="990600"/>
          </a:xfrm>
        </p:spPr>
        <p:txBody>
          <a:bodyPr>
            <a:noAutofit/>
          </a:bodyPr>
          <a:lstStyle/>
          <a:p>
            <a:r>
              <a:rPr lang="ja-JP" altLang="en-US" dirty="0">
                <a:solidFill>
                  <a:srgbClr val="0070C0"/>
                </a:solidFill>
                <a:latin typeface="HGP創英角ｺﾞｼｯｸUB" panose="020B0A00000000000000" pitchFamily="50" charset="-128"/>
                <a:ea typeface="HGP創英角ｺﾞｼｯｸUB" panose="020B0A00000000000000" pitchFamily="50" charset="-128"/>
              </a:rPr>
              <a:t>具体的事例　</a:t>
            </a:r>
            <a:r>
              <a:rPr lang="en-US" altLang="ja-JP" dirty="0">
                <a:solidFill>
                  <a:srgbClr val="0070C0"/>
                </a:solidFill>
                <a:latin typeface="HGP創英角ｺﾞｼｯｸUB" panose="020B0A00000000000000" pitchFamily="50" charset="-128"/>
                <a:ea typeface="HGP創英角ｺﾞｼｯｸUB" panose="020B0A00000000000000" pitchFamily="50" charset="-128"/>
              </a:rPr>
              <a:t>(</a:t>
            </a:r>
            <a:r>
              <a:rPr lang="ja-JP" altLang="en-US" dirty="0">
                <a:solidFill>
                  <a:srgbClr val="0070C0"/>
                </a:solidFill>
                <a:latin typeface="HGP創英角ｺﾞｼｯｸUB" panose="020B0A00000000000000" pitchFamily="50" charset="-128"/>
                <a:ea typeface="HGP創英角ｺﾞｼｯｸUB" panose="020B0A00000000000000" pitchFamily="50" charset="-128"/>
              </a:rPr>
              <a:t>地域ケア会議で検討したケアプラン</a:t>
            </a:r>
            <a:r>
              <a:rPr lang="en-US" altLang="ja-JP" dirty="0">
                <a:solidFill>
                  <a:srgbClr val="0070C0"/>
                </a:solidFill>
                <a:latin typeface="HGP創英角ｺﾞｼｯｸUB" panose="020B0A00000000000000" pitchFamily="50" charset="-128"/>
                <a:ea typeface="HGP創英角ｺﾞｼｯｸUB" panose="020B0A00000000000000" pitchFamily="50" charset="-128"/>
              </a:rPr>
              <a:t>)</a:t>
            </a:r>
            <a:endParaRPr lang="ja-JP" altLang="en-US" dirty="0">
              <a:solidFill>
                <a:srgbClr val="0070C0"/>
              </a:solidFill>
              <a:latin typeface="HGP創英角ｺﾞｼｯｸUB" panose="020B0A00000000000000" pitchFamily="50" charset="-128"/>
              <a:ea typeface="HGP創英角ｺﾞｼｯｸUB" panose="020B0A00000000000000" pitchFamily="50" charset="-128"/>
            </a:endParaRPr>
          </a:p>
        </p:txBody>
      </p:sp>
      <p:pic>
        <p:nvPicPr>
          <p:cNvPr id="5" name="図 4">
            <a:extLst>
              <a:ext uri="{FF2B5EF4-FFF2-40B4-BE49-F238E27FC236}">
                <a16:creationId xmlns:a16="http://schemas.microsoft.com/office/drawing/2014/main" id="{F11CA5B8-8D98-0D4E-B6B3-D2762E3AD875}"/>
              </a:ext>
            </a:extLst>
          </p:cNvPr>
          <p:cNvPicPr>
            <a:picLocks noChangeAspect="1"/>
          </p:cNvPicPr>
          <p:nvPr/>
        </p:nvPicPr>
        <p:blipFill>
          <a:blip r:embed="rId3" cstate="print"/>
          <a:stretch>
            <a:fillRect/>
          </a:stretch>
        </p:blipFill>
        <p:spPr>
          <a:xfrm>
            <a:off x="1789532" y="750956"/>
            <a:ext cx="8612935" cy="6034213"/>
          </a:xfrm>
          <a:prstGeom prst="rect">
            <a:avLst/>
          </a:prstGeom>
          <a:solidFill>
            <a:schemeClr val="bg1">
              <a:lumMod val="95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pic>
    </p:spTree>
    <p:extLst>
      <p:ext uri="{BB962C8B-B14F-4D97-AF65-F5344CB8AC3E}">
        <p14:creationId xmlns:p14="http://schemas.microsoft.com/office/powerpoint/2010/main" val="3389875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図 7">
            <a:extLst>
              <a:ext uri="{FF2B5EF4-FFF2-40B4-BE49-F238E27FC236}">
                <a16:creationId xmlns:a16="http://schemas.microsoft.com/office/drawing/2014/main" id="{61979216-6685-4B80-8759-ECA558091F8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68463" y="1054101"/>
            <a:ext cx="88201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テキスト ボックス 8">
            <a:extLst>
              <a:ext uri="{FF2B5EF4-FFF2-40B4-BE49-F238E27FC236}">
                <a16:creationId xmlns:a16="http://schemas.microsoft.com/office/drawing/2014/main" id="{7DB111C4-ED73-4668-973C-55DC9486EB1A}"/>
              </a:ext>
            </a:extLst>
          </p:cNvPr>
          <p:cNvSpPr txBox="1">
            <a:spLocks noChangeArrowheads="1"/>
          </p:cNvSpPr>
          <p:nvPr/>
        </p:nvSpPr>
        <p:spPr bwMode="auto">
          <a:xfrm>
            <a:off x="1668463" y="284660"/>
            <a:ext cx="8713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人口構造の変遷（</a:t>
            </a: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1980</a:t>
            </a: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年）</a:t>
            </a:r>
          </a:p>
        </p:txBody>
      </p:sp>
      <p:sp>
        <p:nvSpPr>
          <p:cNvPr id="4" name="正方形/長方形 3">
            <a:extLst>
              <a:ext uri="{FF2B5EF4-FFF2-40B4-BE49-F238E27FC236}">
                <a16:creationId xmlns:a16="http://schemas.microsoft.com/office/drawing/2014/main" id="{B6F65898-2905-4D22-BCE8-F571458A4B27}"/>
              </a:ext>
            </a:extLst>
          </p:cNvPr>
          <p:cNvSpPr/>
          <p:nvPr/>
        </p:nvSpPr>
        <p:spPr>
          <a:xfrm>
            <a:off x="1992314" y="4365626"/>
            <a:ext cx="8135937" cy="142875"/>
          </a:xfrm>
          <a:prstGeom prst="rect">
            <a:avLst/>
          </a:prstGeom>
          <a:solidFill>
            <a:schemeClr val="accent6">
              <a:alpha val="43000"/>
            </a:schemeClr>
          </a:solidFill>
          <a:ln w="38100">
            <a:solidFill>
              <a:srgbClr val="FF0000"/>
            </a:solidFill>
            <a:prstDash val="sysDot"/>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図1－2－2－7　第1号被保険者（65歳以上）の要介護度別認定者数の推移">
            <a:extLst>
              <a:ext uri="{FF2B5EF4-FFF2-40B4-BE49-F238E27FC236}">
                <a16:creationId xmlns:a16="http://schemas.microsoft.com/office/drawing/2014/main" id="{EB0AA945-B567-4164-9CE9-3D7D87CE35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2100" y="0"/>
            <a:ext cx="90693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 角を丸くする 3">
            <a:extLst>
              <a:ext uri="{FF2B5EF4-FFF2-40B4-BE49-F238E27FC236}">
                <a16:creationId xmlns:a16="http://schemas.microsoft.com/office/drawing/2014/main" id="{1F7448B5-E0C1-4B9D-A7DE-F166403D2E0D}"/>
              </a:ext>
            </a:extLst>
          </p:cNvPr>
          <p:cNvSpPr/>
          <p:nvPr/>
        </p:nvSpPr>
        <p:spPr>
          <a:xfrm>
            <a:off x="9520336" y="3181740"/>
            <a:ext cx="531845" cy="175415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5018210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1123951" y="1008105"/>
            <a:ext cx="10410824" cy="5653676"/>
          </a:xfrm>
          <a:prstGeom prst="roundRect">
            <a:avLst>
              <a:gd name="adj" fmla="val 8295"/>
            </a:avLst>
          </a:prstGeom>
          <a:solidFill>
            <a:schemeClr val="bg1">
              <a:lumMod val="95000"/>
              <a:alpha val="75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2236871" y="327024"/>
            <a:ext cx="7886700" cy="932703"/>
          </a:xfrm>
        </p:spPr>
        <p:txBody>
          <a:bodyPr/>
          <a:lstStyle/>
          <a:p>
            <a:pPr algn="ct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失敗しないケア会議にするための</a:t>
            </a:r>
            <a:r>
              <a:rPr kumimoji="1" lang="en-US" altLang="ja-JP" dirty="0">
                <a:solidFill>
                  <a:srgbClr val="0070C0"/>
                </a:solidFill>
                <a:latin typeface="HGP創英角ｺﾞｼｯｸUB" panose="020B0A00000000000000" pitchFamily="50" charset="-128"/>
                <a:ea typeface="HGP創英角ｺﾞｼｯｸUB" panose="020B0A00000000000000" pitchFamily="50" charset="-128"/>
              </a:rPr>
              <a:t>10</a:t>
            </a:r>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か条</a:t>
            </a:r>
          </a:p>
        </p:txBody>
      </p:sp>
      <p:sp>
        <p:nvSpPr>
          <p:cNvPr id="3" name="コンテンツ プレースホルダー 2"/>
          <p:cNvSpPr>
            <a:spLocks noGrp="1"/>
          </p:cNvSpPr>
          <p:nvPr>
            <p:ph idx="1"/>
          </p:nvPr>
        </p:nvSpPr>
        <p:spPr>
          <a:xfrm>
            <a:off x="1706406" y="1097226"/>
            <a:ext cx="9245914" cy="4066444"/>
          </a:xfrm>
        </p:spPr>
        <p:txBody>
          <a:bodyPr>
            <a:noAutofit/>
          </a:bodyPr>
          <a:lstStyle/>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社会人としての常識（挨拶，服装，時間厳守など）を守る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多くの情報を端的に読み取る能力を養う</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自分の専門領域以外の専門的知識の習得（運動・口腔・栄養・・・）</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誰が，いつ，どこで，何を，なぜ，どのように（５</a:t>
            </a:r>
            <a:r>
              <a:rPr lang="en-US" altLang="ja-JP" sz="2400" dirty="0">
                <a:latin typeface="HGP創英角ｺﾞｼｯｸUB" panose="020B0A00000000000000" pitchFamily="50" charset="-128"/>
                <a:ea typeface="HGP創英角ｺﾞｼｯｸUB" panose="020B0A00000000000000" pitchFamily="50" charset="-128"/>
              </a:rPr>
              <a:t>W1H</a:t>
            </a:r>
            <a:r>
              <a:rPr lang="ja-JP" altLang="en-US" sz="2400" dirty="0">
                <a:latin typeface="HGP創英角ｺﾞｼｯｸUB" panose="020B0A00000000000000" pitchFamily="50" charset="-128"/>
                <a:ea typeface="HGP創英角ｺﾞｼｯｸUB" panose="020B0A00000000000000" pitchFamily="50" charset="-128"/>
              </a:rPr>
              <a:t>）を意識した助言</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自立を阻む生活課題を明確にする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質問や指摘でなく助言を意識する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謙虚で相手の立場にたった助言を意識する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市町村の地域課題を把握する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難しいことから簡単に説明する</a:t>
            </a:r>
            <a:endParaRPr lang="en-US" altLang="ja-JP" sz="2400" dirty="0">
              <a:latin typeface="HGP創英角ｺﾞｼｯｸUB" panose="020B0A00000000000000" pitchFamily="50" charset="-128"/>
              <a:ea typeface="HGP創英角ｺﾞｼｯｸUB" panose="020B0A00000000000000" pitchFamily="50" charset="-128"/>
            </a:endParaRPr>
          </a:p>
          <a:p>
            <a:pPr marL="385763" indent="-385763">
              <a:buFont typeface="+mj-lt"/>
              <a:buAutoNum type="arabicPeriod"/>
            </a:pPr>
            <a:r>
              <a:rPr lang="ja-JP" altLang="en-US" sz="2400" dirty="0">
                <a:latin typeface="HGP創英角ｺﾞｼｯｸUB" panose="020B0A00000000000000" pitchFamily="50" charset="-128"/>
                <a:ea typeface="HGP創英角ｺﾞｼｯｸUB" panose="020B0A00000000000000" pitchFamily="50" charset="-128"/>
              </a:rPr>
              <a:t>「活動」から「参加」を意識した助言</a:t>
            </a:r>
            <a:endParaRPr lang="en-US" altLang="ja-JP" sz="2400" dirty="0">
              <a:latin typeface="HGP創英角ｺﾞｼｯｸUB" panose="020B0A00000000000000" pitchFamily="50" charset="-128"/>
              <a:ea typeface="HGP創英角ｺﾞｼｯｸUB" panose="020B0A00000000000000" pitchFamily="50" charset="-128"/>
            </a:endParaRPr>
          </a:p>
        </p:txBody>
      </p:sp>
      <p:sp>
        <p:nvSpPr>
          <p:cNvPr id="5" name="テキスト ボックス 4"/>
          <p:cNvSpPr txBox="1"/>
          <p:nvPr/>
        </p:nvSpPr>
        <p:spPr>
          <a:xfrm>
            <a:off x="7167636" y="6530976"/>
            <a:ext cx="4921540" cy="261610"/>
          </a:xfrm>
          <a:prstGeom prst="rect">
            <a:avLst/>
          </a:prstGeom>
          <a:solidFill>
            <a:schemeClr val="bg1">
              <a:lumMod val="95000"/>
            </a:schemeClr>
          </a:solidFill>
        </p:spPr>
        <p:txBody>
          <a:bodyPr wrap="none" rtlCol="0">
            <a:spAutoFit/>
          </a:bodyPr>
          <a:lstStyle/>
          <a:p>
            <a:r>
              <a:rPr lang="ja-JP" altLang="en-US" sz="1100" dirty="0">
                <a:latin typeface="HGP創英角ｺﾞｼｯｸUB" panose="020B0A00000000000000" pitchFamily="50" charset="-128"/>
                <a:ea typeface="HGP創英角ｺﾞｼｯｸUB" panose="020B0A00000000000000" pitchFamily="50" charset="-128"/>
              </a:rPr>
              <a:t>佐藤孝臣，作業療法ジャーナル</a:t>
            </a:r>
            <a:r>
              <a:rPr lang="en-US" altLang="ja-JP" sz="1100" dirty="0">
                <a:latin typeface="HGP創英角ｺﾞｼｯｸUB" panose="020B0A00000000000000" pitchFamily="50" charset="-128"/>
                <a:ea typeface="HGP創英角ｺﾞｼｯｸUB" panose="020B0A00000000000000" pitchFamily="50" charset="-128"/>
              </a:rPr>
              <a:t>49</a:t>
            </a:r>
            <a:r>
              <a:rPr lang="ja-JP" altLang="en-US" sz="1100" dirty="0">
                <a:latin typeface="HGP創英角ｺﾞｼｯｸUB" panose="020B0A00000000000000" pitchFamily="50" charset="-128"/>
                <a:ea typeface="HGP創英角ｺﾞｼｯｸUB" panose="020B0A00000000000000" pitchFamily="50" charset="-128"/>
              </a:rPr>
              <a:t>巻</a:t>
            </a:r>
            <a:r>
              <a:rPr lang="en-US" altLang="ja-JP" sz="1100" dirty="0">
                <a:latin typeface="HGP創英角ｺﾞｼｯｸUB" panose="020B0A00000000000000" pitchFamily="50" charset="-128"/>
                <a:ea typeface="HGP創英角ｺﾞｼｯｸUB" panose="020B0A00000000000000" pitchFamily="50" charset="-128"/>
              </a:rPr>
              <a:t>10</a:t>
            </a:r>
            <a:r>
              <a:rPr lang="ja-JP" altLang="en-US" sz="1100" dirty="0">
                <a:latin typeface="HGP創英角ｺﾞｼｯｸUB" panose="020B0A00000000000000" pitchFamily="50" charset="-128"/>
                <a:ea typeface="HGP創英角ｺﾞｼｯｸUB" panose="020B0A00000000000000" pitchFamily="50" charset="-128"/>
              </a:rPr>
              <a:t>号「失敗しない地域ケア会議</a:t>
            </a:r>
            <a:r>
              <a:rPr lang="en-US" altLang="ja-JP" sz="1100" dirty="0">
                <a:latin typeface="HGP創英角ｺﾞｼｯｸUB" panose="020B0A00000000000000" pitchFamily="50" charset="-128"/>
                <a:ea typeface="HGP創英角ｺﾞｼｯｸUB" panose="020B0A00000000000000" pitchFamily="50" charset="-128"/>
              </a:rPr>
              <a:t>)</a:t>
            </a:r>
            <a:r>
              <a:rPr lang="ja-JP" altLang="en-US" sz="1100" dirty="0">
                <a:latin typeface="HGP創英角ｺﾞｼｯｸUB" panose="020B0A00000000000000" pitchFamily="50" charset="-128"/>
                <a:ea typeface="HGP創英角ｺﾞｼｯｸUB" panose="020B0A00000000000000" pitchFamily="50" charset="-128"/>
              </a:rPr>
              <a:t>を一部改編</a:t>
            </a:r>
          </a:p>
        </p:txBody>
      </p:sp>
    </p:spTree>
    <p:extLst>
      <p:ext uri="{BB962C8B-B14F-4D97-AF65-F5344CB8AC3E}">
        <p14:creationId xmlns:p14="http://schemas.microsoft.com/office/powerpoint/2010/main" val="1818695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8C6D6A0-2A5A-9345-AD14-E9363CFAE0EA}"/>
              </a:ext>
            </a:extLst>
          </p:cNvPr>
          <p:cNvPicPr>
            <a:picLocks noChangeAspect="1"/>
          </p:cNvPicPr>
          <p:nvPr/>
        </p:nvPicPr>
        <p:blipFill>
          <a:blip r:embed="rId2" cstate="print"/>
          <a:stretch>
            <a:fillRect/>
          </a:stretch>
        </p:blipFill>
        <p:spPr>
          <a:xfrm>
            <a:off x="1524000" y="269631"/>
            <a:ext cx="9144000" cy="6318738"/>
          </a:xfrm>
          <a:prstGeom prst="rect">
            <a:avLst/>
          </a:prstGeom>
        </p:spPr>
      </p:pic>
    </p:spTree>
    <p:extLst>
      <p:ext uri="{BB962C8B-B14F-4D97-AF65-F5344CB8AC3E}">
        <p14:creationId xmlns:p14="http://schemas.microsoft.com/office/powerpoint/2010/main" val="1024672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D8F5451C-7AAF-FE41-963B-88E8A9292997}"/>
              </a:ext>
            </a:extLst>
          </p:cNvPr>
          <p:cNvPicPr>
            <a:picLocks noChangeAspect="1"/>
          </p:cNvPicPr>
          <p:nvPr/>
        </p:nvPicPr>
        <p:blipFill>
          <a:blip r:embed="rId2" cstate="print"/>
          <a:stretch>
            <a:fillRect/>
          </a:stretch>
        </p:blipFill>
        <p:spPr>
          <a:xfrm>
            <a:off x="1524000" y="261509"/>
            <a:ext cx="9144000" cy="6334982"/>
          </a:xfrm>
          <a:prstGeom prst="rect">
            <a:avLst/>
          </a:prstGeom>
        </p:spPr>
      </p:pic>
    </p:spTree>
    <p:extLst>
      <p:ext uri="{BB962C8B-B14F-4D97-AF65-F5344CB8AC3E}">
        <p14:creationId xmlns:p14="http://schemas.microsoft.com/office/powerpoint/2010/main" val="3375101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4826A81-E27C-DA47-810D-67BC277D168B}"/>
              </a:ext>
            </a:extLst>
          </p:cNvPr>
          <p:cNvPicPr>
            <a:picLocks noChangeAspect="1"/>
          </p:cNvPicPr>
          <p:nvPr/>
        </p:nvPicPr>
        <p:blipFill>
          <a:blip r:embed="rId2" cstate="print"/>
          <a:stretch>
            <a:fillRect/>
          </a:stretch>
        </p:blipFill>
        <p:spPr>
          <a:xfrm>
            <a:off x="1524000" y="267386"/>
            <a:ext cx="9144000" cy="6323229"/>
          </a:xfrm>
          <a:prstGeom prst="rect">
            <a:avLst/>
          </a:prstGeom>
        </p:spPr>
      </p:pic>
    </p:spTree>
    <p:extLst>
      <p:ext uri="{BB962C8B-B14F-4D97-AF65-F5344CB8AC3E}">
        <p14:creationId xmlns:p14="http://schemas.microsoft.com/office/powerpoint/2010/main" val="939389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0AC5EA6-8658-B040-95BC-FFE749CA24CE}"/>
              </a:ext>
            </a:extLst>
          </p:cNvPr>
          <p:cNvPicPr>
            <a:picLocks noChangeAspect="1"/>
          </p:cNvPicPr>
          <p:nvPr/>
        </p:nvPicPr>
        <p:blipFill>
          <a:blip r:embed="rId2" cstate="print"/>
          <a:stretch>
            <a:fillRect/>
          </a:stretch>
        </p:blipFill>
        <p:spPr>
          <a:xfrm>
            <a:off x="1524000" y="257433"/>
            <a:ext cx="9144000" cy="6343135"/>
          </a:xfrm>
          <a:prstGeom prst="rect">
            <a:avLst/>
          </a:prstGeom>
        </p:spPr>
      </p:pic>
    </p:spTree>
    <p:extLst>
      <p:ext uri="{BB962C8B-B14F-4D97-AF65-F5344CB8AC3E}">
        <p14:creationId xmlns:p14="http://schemas.microsoft.com/office/powerpoint/2010/main" val="412943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756ED50-4035-2437-7A61-259CEDDDCA21}"/>
              </a:ext>
            </a:extLst>
          </p:cNvPr>
          <p:cNvPicPr>
            <a:picLocks noChangeAspect="1"/>
          </p:cNvPicPr>
          <p:nvPr/>
        </p:nvPicPr>
        <p:blipFill rotWithShape="1">
          <a:blip r:embed="rId3"/>
          <a:srcRect l="19485" t="17385" r="24265" b="7450"/>
          <a:stretch/>
        </p:blipFill>
        <p:spPr>
          <a:xfrm>
            <a:off x="1524000" y="0"/>
            <a:ext cx="9143999" cy="6872940"/>
          </a:xfrm>
          <a:prstGeom prst="rect">
            <a:avLst/>
          </a:prstGeom>
        </p:spPr>
      </p:pic>
      <p:sp>
        <p:nvSpPr>
          <p:cNvPr id="2" name="タイトル 1">
            <a:extLst>
              <a:ext uri="{FF2B5EF4-FFF2-40B4-BE49-F238E27FC236}">
                <a16:creationId xmlns:a16="http://schemas.microsoft.com/office/drawing/2014/main" id="{8AAB693C-3215-D8CB-6A59-16535EE3E007}"/>
              </a:ext>
            </a:extLst>
          </p:cNvPr>
          <p:cNvSpPr>
            <a:spLocks noGrp="1"/>
          </p:cNvSpPr>
          <p:nvPr>
            <p:ph type="title"/>
          </p:nvPr>
        </p:nvSpPr>
        <p:spPr>
          <a:xfrm>
            <a:off x="106664" y="99670"/>
            <a:ext cx="2834671" cy="595656"/>
          </a:xfrm>
        </p:spPr>
        <p:txBody>
          <a:bodyPr/>
          <a:lstStyle/>
          <a:p>
            <a:r>
              <a:rPr lang="ja-JP" altLang="en-US" dirty="0">
                <a:solidFill>
                  <a:srgbClr val="0070C0"/>
                </a:solidFill>
                <a:latin typeface="HGP創英角ｺﾞｼｯｸUB" panose="020B0A00000000000000" pitchFamily="50" charset="-128"/>
                <a:ea typeface="HGP創英角ｺﾞｼｯｸUB" panose="020B0A00000000000000" pitchFamily="50" charset="-128"/>
              </a:rPr>
              <a:t>地域共生社会</a:t>
            </a:r>
            <a:endParaRPr kumimoji="1" lang="ja-JP" altLang="en-US" dirty="0">
              <a:solidFill>
                <a:srgbClr val="0070C0"/>
              </a:solidFill>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4131319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8AFAE76-BF47-5507-B90E-3FE4A8110266}"/>
              </a:ext>
            </a:extLst>
          </p:cNvPr>
          <p:cNvPicPr>
            <a:picLocks noChangeAspect="1"/>
          </p:cNvPicPr>
          <p:nvPr/>
        </p:nvPicPr>
        <p:blipFill rotWithShape="1">
          <a:blip r:embed="rId3"/>
          <a:srcRect l="19485" t="18431" r="24338" b="6928"/>
          <a:stretch/>
        </p:blipFill>
        <p:spPr>
          <a:xfrm>
            <a:off x="1498636" y="0"/>
            <a:ext cx="9194728" cy="6871975"/>
          </a:xfrm>
          <a:prstGeom prst="rect">
            <a:avLst/>
          </a:prstGeom>
        </p:spPr>
      </p:pic>
    </p:spTree>
    <p:extLst>
      <p:ext uri="{BB962C8B-B14F-4D97-AF65-F5344CB8AC3E}">
        <p14:creationId xmlns:p14="http://schemas.microsoft.com/office/powerpoint/2010/main" val="117295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ABB1C4C-6FE7-43DF-AA1D-9488C3007B62}"/>
              </a:ext>
            </a:extLst>
          </p:cNvPr>
          <p:cNvPicPr>
            <a:picLocks noChangeAspect="1"/>
          </p:cNvPicPr>
          <p:nvPr/>
        </p:nvPicPr>
        <p:blipFill rotWithShape="1">
          <a:blip r:embed="rId3"/>
          <a:srcRect l="19484" t="9931" r="25000" b="14902"/>
          <a:stretch/>
        </p:blipFill>
        <p:spPr>
          <a:xfrm>
            <a:off x="1595718" y="2892"/>
            <a:ext cx="9000564" cy="6855108"/>
          </a:xfrm>
          <a:prstGeom prst="rect">
            <a:avLst/>
          </a:prstGeom>
        </p:spPr>
      </p:pic>
    </p:spTree>
    <p:extLst>
      <p:ext uri="{BB962C8B-B14F-4D97-AF65-F5344CB8AC3E}">
        <p14:creationId xmlns:p14="http://schemas.microsoft.com/office/powerpoint/2010/main" val="3438326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7802ACE-694A-48FB-AEB1-CED841B1E7A8}"/>
              </a:ext>
            </a:extLst>
          </p:cNvPr>
          <p:cNvPicPr>
            <a:picLocks noChangeAspect="1"/>
          </p:cNvPicPr>
          <p:nvPr/>
        </p:nvPicPr>
        <p:blipFill rotWithShape="1">
          <a:blip r:embed="rId3"/>
          <a:srcRect l="24140" t="16557" r="24326" b="14938"/>
          <a:stretch/>
        </p:blipFill>
        <p:spPr>
          <a:xfrm>
            <a:off x="1589545" y="104173"/>
            <a:ext cx="9032156" cy="6753827"/>
          </a:xfrm>
          <a:prstGeom prst="rect">
            <a:avLst/>
          </a:prstGeom>
        </p:spPr>
      </p:pic>
    </p:spTree>
    <p:extLst>
      <p:ext uri="{BB962C8B-B14F-4D97-AF65-F5344CB8AC3E}">
        <p14:creationId xmlns:p14="http://schemas.microsoft.com/office/powerpoint/2010/main" val="38492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ボックス 8">
            <a:extLst>
              <a:ext uri="{FF2B5EF4-FFF2-40B4-BE49-F238E27FC236}">
                <a16:creationId xmlns:a16="http://schemas.microsoft.com/office/drawing/2014/main" id="{0F16502C-51B8-48A4-AB9A-B56879A5254C}"/>
              </a:ext>
            </a:extLst>
          </p:cNvPr>
          <p:cNvSpPr txBox="1">
            <a:spLocks noChangeArrowheads="1"/>
          </p:cNvSpPr>
          <p:nvPr/>
        </p:nvSpPr>
        <p:spPr bwMode="auto">
          <a:xfrm>
            <a:off x="1668462" y="284660"/>
            <a:ext cx="871378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人口構造の変遷（</a:t>
            </a: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2025</a:t>
            </a: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年）</a:t>
            </a:r>
          </a:p>
        </p:txBody>
      </p:sp>
      <p:pic>
        <p:nvPicPr>
          <p:cNvPr id="9219" name="図 1">
            <a:extLst>
              <a:ext uri="{FF2B5EF4-FFF2-40B4-BE49-F238E27FC236}">
                <a16:creationId xmlns:a16="http://schemas.microsoft.com/office/drawing/2014/main" id="{E82E61AF-78F1-41D9-8BD1-637FB1F9DD3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388" y="1054101"/>
            <a:ext cx="8820150" cy="568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E7AF47BF-7280-488D-9221-DD9617E1708B}"/>
              </a:ext>
            </a:extLst>
          </p:cNvPr>
          <p:cNvSpPr/>
          <p:nvPr/>
        </p:nvSpPr>
        <p:spPr>
          <a:xfrm>
            <a:off x="1992314" y="2565401"/>
            <a:ext cx="8135937" cy="142875"/>
          </a:xfrm>
          <a:prstGeom prst="rect">
            <a:avLst/>
          </a:prstGeom>
          <a:solidFill>
            <a:schemeClr val="accent6">
              <a:alpha val="43000"/>
            </a:schemeClr>
          </a:solidFill>
          <a:ln w="38100">
            <a:solidFill>
              <a:srgbClr val="FF0000"/>
            </a:solidFill>
            <a:prstDash val="sysDot"/>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9CFB2-4E9E-8618-9468-92267BC490B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2FE2648-E23D-C16D-73F8-7E0507E1DBF0}"/>
              </a:ext>
            </a:extLst>
          </p:cNvPr>
          <p:cNvSpPr>
            <a:spLocks noGrp="1"/>
          </p:cNvSpPr>
          <p:nvPr>
            <p:ph type="title"/>
          </p:nvPr>
        </p:nvSpPr>
        <p:spPr>
          <a:xfrm>
            <a:off x="1223731" y="275236"/>
            <a:ext cx="4872270" cy="1059305"/>
          </a:xfrm>
        </p:spPr>
        <p:txBody>
          <a:bodyPr/>
          <a:lstStyle/>
          <a:p>
            <a:r>
              <a:rPr kumimoji="1" lang="ja-JP" altLang="en-US" dirty="0">
                <a:solidFill>
                  <a:srgbClr val="0070C0"/>
                </a:solidFill>
                <a:latin typeface="HGP創英角ｺﾞｼｯｸUB" panose="020B0A00000000000000" pitchFamily="50" charset="-128"/>
                <a:ea typeface="HGP創英角ｺﾞｼｯｸUB" panose="020B0A00000000000000" pitchFamily="50" charset="-128"/>
              </a:rPr>
              <a:t>これからの課題</a:t>
            </a:r>
          </a:p>
        </p:txBody>
      </p:sp>
      <p:pic>
        <p:nvPicPr>
          <p:cNvPr id="7" name="図 6">
            <a:extLst>
              <a:ext uri="{FF2B5EF4-FFF2-40B4-BE49-F238E27FC236}">
                <a16:creationId xmlns:a16="http://schemas.microsoft.com/office/drawing/2014/main" id="{60ED2499-B787-A8D1-26FE-B941BCCB6A36}"/>
              </a:ext>
            </a:extLst>
          </p:cNvPr>
          <p:cNvPicPr>
            <a:picLocks noChangeAspect="1"/>
          </p:cNvPicPr>
          <p:nvPr/>
        </p:nvPicPr>
        <p:blipFill>
          <a:blip r:embed="rId3"/>
          <a:stretch>
            <a:fillRect/>
          </a:stretch>
        </p:blipFill>
        <p:spPr>
          <a:xfrm>
            <a:off x="2929647" y="781428"/>
            <a:ext cx="6332706" cy="5295144"/>
          </a:xfrm>
          <a:prstGeom prst="rect">
            <a:avLst/>
          </a:prstGeom>
        </p:spPr>
      </p:pic>
      <p:sp>
        <p:nvSpPr>
          <p:cNvPr id="8" name="テキスト ボックス 7">
            <a:extLst>
              <a:ext uri="{FF2B5EF4-FFF2-40B4-BE49-F238E27FC236}">
                <a16:creationId xmlns:a16="http://schemas.microsoft.com/office/drawing/2014/main" id="{7F1F0DFE-6771-A9BD-69C3-536F1C98CE28}"/>
              </a:ext>
            </a:extLst>
          </p:cNvPr>
          <p:cNvSpPr txBox="1"/>
          <p:nvPr/>
        </p:nvSpPr>
        <p:spPr>
          <a:xfrm>
            <a:off x="8068760" y="6328848"/>
            <a:ext cx="3857352" cy="253916"/>
          </a:xfrm>
          <a:prstGeom prst="rect">
            <a:avLst/>
          </a:prstGeom>
          <a:solidFill>
            <a:schemeClr val="bg1">
              <a:lumMod val="95000"/>
            </a:schemeClr>
          </a:solidFill>
        </p:spPr>
        <p:txBody>
          <a:bodyPr wrap="square" rtlCol="0">
            <a:spAutoFit/>
          </a:bodyPr>
          <a:lstStyle/>
          <a:p>
            <a:r>
              <a:rPr lang="ja-JP" altLang="en-US" sz="1050" dirty="0"/>
              <a:t>地域支援事業の連動性を確保するための調査研究事業報告書</a:t>
            </a:r>
            <a:endParaRPr lang="ja-JP" altLang="en-US" sz="1050"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319171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A3D0C-B84D-6829-4BB5-0DFF5265DDC3}"/>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EBCDABB7-119E-D6A0-FADE-9477F1CF84ED}"/>
              </a:ext>
            </a:extLst>
          </p:cNvPr>
          <p:cNvPicPr>
            <a:picLocks noChangeAspect="1"/>
          </p:cNvPicPr>
          <p:nvPr/>
        </p:nvPicPr>
        <p:blipFill>
          <a:blip r:embed="rId3"/>
          <a:stretch>
            <a:fillRect/>
          </a:stretch>
        </p:blipFill>
        <p:spPr>
          <a:xfrm>
            <a:off x="1981780" y="879880"/>
            <a:ext cx="8228439" cy="5098239"/>
          </a:xfrm>
          <a:prstGeom prst="rect">
            <a:avLst/>
          </a:prstGeom>
        </p:spPr>
      </p:pic>
      <p:sp>
        <p:nvSpPr>
          <p:cNvPr id="4" name="テキスト ボックス 3">
            <a:extLst>
              <a:ext uri="{FF2B5EF4-FFF2-40B4-BE49-F238E27FC236}">
                <a16:creationId xmlns:a16="http://schemas.microsoft.com/office/drawing/2014/main" id="{926266F6-E733-D2AE-1C1B-7FCC3602F13F}"/>
              </a:ext>
            </a:extLst>
          </p:cNvPr>
          <p:cNvSpPr txBox="1"/>
          <p:nvPr/>
        </p:nvSpPr>
        <p:spPr>
          <a:xfrm>
            <a:off x="8068760" y="6328848"/>
            <a:ext cx="3857352" cy="253916"/>
          </a:xfrm>
          <a:prstGeom prst="rect">
            <a:avLst/>
          </a:prstGeom>
          <a:solidFill>
            <a:schemeClr val="bg1">
              <a:lumMod val="95000"/>
            </a:schemeClr>
          </a:solidFill>
        </p:spPr>
        <p:txBody>
          <a:bodyPr wrap="square" rtlCol="0">
            <a:spAutoFit/>
          </a:bodyPr>
          <a:lstStyle/>
          <a:p>
            <a:r>
              <a:rPr lang="ja-JP" altLang="en-US" sz="1050" dirty="0"/>
              <a:t>地域支援事業の連動性を確保するための調査研究事業報告書</a:t>
            </a:r>
            <a:endParaRPr lang="ja-JP" altLang="en-US" sz="1050"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4178811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04F2E-BFBD-77E9-9687-9408BDC03C98}"/>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CE494F9B-D99A-9BB4-47A2-CD833FC92814}"/>
              </a:ext>
            </a:extLst>
          </p:cNvPr>
          <p:cNvPicPr>
            <a:picLocks noChangeAspect="1"/>
          </p:cNvPicPr>
          <p:nvPr/>
        </p:nvPicPr>
        <p:blipFill>
          <a:blip r:embed="rId3"/>
          <a:stretch>
            <a:fillRect/>
          </a:stretch>
        </p:blipFill>
        <p:spPr>
          <a:xfrm>
            <a:off x="2195689" y="782511"/>
            <a:ext cx="7800621" cy="5292978"/>
          </a:xfrm>
          <a:prstGeom prst="rect">
            <a:avLst/>
          </a:prstGeom>
        </p:spPr>
      </p:pic>
      <p:sp>
        <p:nvSpPr>
          <p:cNvPr id="4" name="テキスト ボックス 3">
            <a:extLst>
              <a:ext uri="{FF2B5EF4-FFF2-40B4-BE49-F238E27FC236}">
                <a16:creationId xmlns:a16="http://schemas.microsoft.com/office/drawing/2014/main" id="{3B99F3EB-2C2F-D2F6-E6B5-5220E3943FD4}"/>
              </a:ext>
            </a:extLst>
          </p:cNvPr>
          <p:cNvSpPr txBox="1"/>
          <p:nvPr/>
        </p:nvSpPr>
        <p:spPr>
          <a:xfrm>
            <a:off x="8068760" y="6328848"/>
            <a:ext cx="3857352" cy="253916"/>
          </a:xfrm>
          <a:prstGeom prst="rect">
            <a:avLst/>
          </a:prstGeom>
          <a:solidFill>
            <a:schemeClr val="bg1">
              <a:lumMod val="95000"/>
            </a:schemeClr>
          </a:solidFill>
        </p:spPr>
        <p:txBody>
          <a:bodyPr wrap="square" rtlCol="0">
            <a:spAutoFit/>
          </a:bodyPr>
          <a:lstStyle/>
          <a:p>
            <a:r>
              <a:rPr lang="ja-JP" altLang="en-US" sz="1050" dirty="0"/>
              <a:t>地域支援事業の連動性を確保するための調査研究事業報告書</a:t>
            </a:r>
            <a:endParaRPr lang="ja-JP" altLang="en-US" sz="1050"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15001239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14A51E-C6F5-1261-A9EB-9FF81AA21D6E}"/>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0259879F-8A03-8670-A29D-96F53DD0DC82}"/>
              </a:ext>
            </a:extLst>
          </p:cNvPr>
          <p:cNvPicPr>
            <a:picLocks noChangeAspect="1"/>
          </p:cNvPicPr>
          <p:nvPr/>
        </p:nvPicPr>
        <p:blipFill>
          <a:blip r:embed="rId3"/>
          <a:stretch>
            <a:fillRect/>
          </a:stretch>
        </p:blipFill>
        <p:spPr>
          <a:xfrm>
            <a:off x="3035543" y="804888"/>
            <a:ext cx="6120914" cy="5407621"/>
          </a:xfrm>
          <a:prstGeom prst="rect">
            <a:avLst/>
          </a:prstGeom>
        </p:spPr>
      </p:pic>
      <p:sp>
        <p:nvSpPr>
          <p:cNvPr id="4" name="テキスト ボックス 3">
            <a:extLst>
              <a:ext uri="{FF2B5EF4-FFF2-40B4-BE49-F238E27FC236}">
                <a16:creationId xmlns:a16="http://schemas.microsoft.com/office/drawing/2014/main" id="{5BD2A2A9-1016-A9D3-E85A-40E588F569D7}"/>
              </a:ext>
            </a:extLst>
          </p:cNvPr>
          <p:cNvSpPr txBox="1"/>
          <p:nvPr/>
        </p:nvSpPr>
        <p:spPr>
          <a:xfrm>
            <a:off x="8068760" y="6328848"/>
            <a:ext cx="3857352" cy="253916"/>
          </a:xfrm>
          <a:prstGeom prst="rect">
            <a:avLst/>
          </a:prstGeom>
          <a:solidFill>
            <a:schemeClr val="bg1">
              <a:lumMod val="95000"/>
            </a:schemeClr>
          </a:solidFill>
        </p:spPr>
        <p:txBody>
          <a:bodyPr wrap="square" rtlCol="0">
            <a:spAutoFit/>
          </a:bodyPr>
          <a:lstStyle/>
          <a:p>
            <a:r>
              <a:rPr lang="ja-JP" altLang="en-US" sz="1050" dirty="0"/>
              <a:t>地域支援事業の連動性を確保するための調査研究事業報告書</a:t>
            </a:r>
            <a:endParaRPr lang="ja-JP" altLang="en-US" sz="1050" dirty="0">
              <a:latin typeface="HGP創英角ｺﾞｼｯｸUB" panose="020B0A00000000000000" pitchFamily="50" charset="-128"/>
              <a:ea typeface="HGP創英角ｺﾞｼｯｸUB" panose="020B0A00000000000000" pitchFamily="50" charset="-128"/>
            </a:endParaRPr>
          </a:p>
        </p:txBody>
      </p:sp>
    </p:spTree>
    <p:extLst>
      <p:ext uri="{BB962C8B-B14F-4D97-AF65-F5344CB8AC3E}">
        <p14:creationId xmlns:p14="http://schemas.microsoft.com/office/powerpoint/2010/main" val="27152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CECC1C20-7837-8DEA-EBED-9420D50CD2C0}"/>
              </a:ext>
            </a:extLst>
          </p:cNvPr>
          <p:cNvSpPr>
            <a:spLocks noGrp="1"/>
          </p:cNvSpPr>
          <p:nvPr>
            <p:ph sz="half" idx="2"/>
          </p:nvPr>
        </p:nvSpPr>
        <p:spPr/>
        <p:txBody>
          <a:bodyPr/>
          <a:lstStyle/>
          <a:p>
            <a:endParaRPr kumimoji="1" lang="ja-JP" altLang="en-US" dirty="0"/>
          </a:p>
        </p:txBody>
      </p:sp>
      <p:pic>
        <p:nvPicPr>
          <p:cNvPr id="12" name="コンテンツ プレースホルダー 11">
            <a:extLst>
              <a:ext uri="{FF2B5EF4-FFF2-40B4-BE49-F238E27FC236}">
                <a16:creationId xmlns:a16="http://schemas.microsoft.com/office/drawing/2014/main" id="{5E22F0F8-5D33-1E4F-7F93-B71EE55E5840}"/>
              </a:ext>
            </a:extLst>
          </p:cNvPr>
          <p:cNvPicPr>
            <a:picLocks noGrp="1" noChangeAspect="1"/>
          </p:cNvPicPr>
          <p:nvPr>
            <p:ph sz="half" idx="1"/>
          </p:nvPr>
        </p:nvPicPr>
        <p:blipFill>
          <a:blip r:embed="rId2"/>
          <a:stretch>
            <a:fillRect/>
          </a:stretch>
        </p:blipFill>
        <p:spPr>
          <a:xfrm>
            <a:off x="1579419" y="435925"/>
            <a:ext cx="3865182" cy="5986149"/>
          </a:xfrm>
        </p:spPr>
      </p:pic>
      <p:pic>
        <p:nvPicPr>
          <p:cNvPr id="10" name="図 9">
            <a:extLst>
              <a:ext uri="{FF2B5EF4-FFF2-40B4-BE49-F238E27FC236}">
                <a16:creationId xmlns:a16="http://schemas.microsoft.com/office/drawing/2014/main" id="{1E8078B3-3E35-9E85-C48C-48D80B238A3D}"/>
              </a:ext>
            </a:extLst>
          </p:cNvPr>
          <p:cNvPicPr>
            <a:picLocks noChangeAspect="1"/>
          </p:cNvPicPr>
          <p:nvPr/>
        </p:nvPicPr>
        <p:blipFill>
          <a:blip r:embed="rId3"/>
          <a:stretch>
            <a:fillRect/>
          </a:stretch>
        </p:blipFill>
        <p:spPr>
          <a:xfrm>
            <a:off x="6413771" y="0"/>
            <a:ext cx="5475169" cy="6858000"/>
          </a:xfrm>
          <a:prstGeom prst="rect">
            <a:avLst/>
          </a:prstGeom>
        </p:spPr>
      </p:pic>
      <p:pic>
        <p:nvPicPr>
          <p:cNvPr id="6" name="図 5">
            <a:extLst>
              <a:ext uri="{FF2B5EF4-FFF2-40B4-BE49-F238E27FC236}">
                <a16:creationId xmlns:a16="http://schemas.microsoft.com/office/drawing/2014/main" id="{5A699577-6FA1-A5D2-F384-86B6B1CB2EE9}"/>
              </a:ext>
            </a:extLst>
          </p:cNvPr>
          <p:cNvPicPr>
            <a:picLocks noChangeAspect="1"/>
          </p:cNvPicPr>
          <p:nvPr/>
        </p:nvPicPr>
        <p:blipFill>
          <a:blip r:embed="rId4"/>
          <a:stretch>
            <a:fillRect/>
          </a:stretch>
        </p:blipFill>
        <p:spPr>
          <a:xfrm>
            <a:off x="2069740" y="2650214"/>
            <a:ext cx="2826931" cy="1557571"/>
          </a:xfrm>
          <a:prstGeom prst="rect">
            <a:avLst/>
          </a:prstGeom>
        </p:spPr>
      </p:pic>
    </p:spTree>
    <p:extLst>
      <p:ext uri="{BB962C8B-B14F-4D97-AF65-F5344CB8AC3E}">
        <p14:creationId xmlns:p14="http://schemas.microsoft.com/office/powerpoint/2010/main" val="178247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図1－2－1－3　高齢世帯数（家族類型別）及び一般世帯総数の推移">
            <a:extLst>
              <a:ext uri="{FF2B5EF4-FFF2-40B4-BE49-F238E27FC236}">
                <a16:creationId xmlns:a16="http://schemas.microsoft.com/office/drawing/2014/main" id="{C07CAC1D-284C-46A9-AD9C-D3D2D420FC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4636" t="3200" r="4015" b="16083"/>
          <a:stretch>
            <a:fillRect/>
          </a:stretch>
        </p:blipFill>
        <p:spPr bwMode="auto">
          <a:xfrm>
            <a:off x="1703389" y="1338263"/>
            <a:ext cx="8785225" cy="4927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 name="正方形/長方形 18">
            <a:extLst>
              <a:ext uri="{FF2B5EF4-FFF2-40B4-BE49-F238E27FC236}">
                <a16:creationId xmlns:a16="http://schemas.microsoft.com/office/drawing/2014/main" id="{CE481A4F-9091-4B50-BFF8-4CC786528140}"/>
              </a:ext>
            </a:extLst>
          </p:cNvPr>
          <p:cNvSpPr/>
          <p:nvPr/>
        </p:nvSpPr>
        <p:spPr>
          <a:xfrm>
            <a:off x="6456364" y="5273675"/>
            <a:ext cx="719137" cy="736600"/>
          </a:xfrm>
          <a:prstGeom prst="rect">
            <a:avLst/>
          </a:prstGeom>
          <a:solidFill>
            <a:srgbClr val="FF0000">
              <a:alpha val="10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5" name="正方形/長方形 24">
            <a:extLst>
              <a:ext uri="{FF2B5EF4-FFF2-40B4-BE49-F238E27FC236}">
                <a16:creationId xmlns:a16="http://schemas.microsoft.com/office/drawing/2014/main" id="{54D5A9F8-248D-4353-A1F2-DB67A1CABFB2}"/>
              </a:ext>
            </a:extLst>
          </p:cNvPr>
          <p:cNvSpPr/>
          <p:nvPr/>
        </p:nvSpPr>
        <p:spPr>
          <a:xfrm>
            <a:off x="8408989" y="5072063"/>
            <a:ext cx="719137" cy="938212"/>
          </a:xfrm>
          <a:prstGeom prst="rect">
            <a:avLst/>
          </a:prstGeom>
          <a:solidFill>
            <a:srgbClr val="FF0000">
              <a:alpha val="10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7" name="右矢印 26">
            <a:extLst>
              <a:ext uri="{FF2B5EF4-FFF2-40B4-BE49-F238E27FC236}">
                <a16:creationId xmlns:a16="http://schemas.microsoft.com/office/drawing/2014/main" id="{E8F2B3CB-9B85-440A-98C5-B11A84B4B715}"/>
              </a:ext>
            </a:extLst>
          </p:cNvPr>
          <p:cNvSpPr/>
          <p:nvPr/>
        </p:nvSpPr>
        <p:spPr>
          <a:xfrm rot="21102026">
            <a:off x="7088189" y="5202238"/>
            <a:ext cx="1582737" cy="774700"/>
          </a:xfrm>
          <a:prstGeom prst="rightArrow">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190</a:t>
            </a: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万増</a:t>
            </a:r>
            <a:endPar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B0B9773C-9712-4201-9276-BA2196102C16}"/>
              </a:ext>
            </a:extLst>
          </p:cNvPr>
          <p:cNvSpPr txBox="1"/>
          <p:nvPr/>
        </p:nvSpPr>
        <p:spPr>
          <a:xfrm>
            <a:off x="793752" y="6459720"/>
            <a:ext cx="11325224" cy="283796"/>
          </a:xfrm>
          <a:prstGeom prst="rect">
            <a:avLst/>
          </a:prstGeom>
          <a:solidFill>
            <a:schemeClr val="bg1">
              <a:lumMod val="95000"/>
            </a:schemeClr>
          </a:solidFill>
          <a:ln>
            <a:noFill/>
          </a:ln>
        </p:spPr>
        <p:txBody>
          <a:bodyPr wrap="square">
            <a:spAutoFit/>
          </a:bodyPr>
          <a:lstStyle/>
          <a:p>
            <a:pPr>
              <a:defRPr/>
            </a:pPr>
            <a:r>
              <a:rPr lang="ja-JP" altLang="en-US" sz="1200" dirty="0"/>
              <a:t>出典：平成</a:t>
            </a:r>
            <a:r>
              <a:rPr lang="en-US" altLang="ja-JP" sz="1200" dirty="0"/>
              <a:t>24</a:t>
            </a:r>
            <a:r>
              <a:rPr lang="ja-JP" altLang="en-US" sz="1200" dirty="0"/>
              <a:t>年版高齢社会白書（全体版）　第</a:t>
            </a:r>
            <a:r>
              <a:rPr lang="en-US" altLang="ja-JP" sz="1200" dirty="0"/>
              <a:t>2</a:t>
            </a:r>
            <a:r>
              <a:rPr lang="ja-JP" altLang="en-US" sz="1200" dirty="0"/>
              <a:t>節　高齢者の姿と取り巻く環境の現状と動向　図</a:t>
            </a:r>
            <a:r>
              <a:rPr lang="en-US" altLang="ja-JP" sz="1200" dirty="0"/>
              <a:t>1-2-1-3</a:t>
            </a:r>
            <a:r>
              <a:rPr lang="ja-JP" altLang="en-US" sz="1200" dirty="0"/>
              <a:t>　高齢世帯数（家族類型別）及び一般世帯数の推移</a:t>
            </a:r>
          </a:p>
        </p:txBody>
      </p:sp>
      <p:sp>
        <p:nvSpPr>
          <p:cNvPr id="4" name="円/楕円 3">
            <a:extLst>
              <a:ext uri="{FF2B5EF4-FFF2-40B4-BE49-F238E27FC236}">
                <a16:creationId xmlns:a16="http://schemas.microsoft.com/office/drawing/2014/main" id="{52AD73D7-418B-4A2B-BA38-6A4BE1B8736E}"/>
              </a:ext>
            </a:extLst>
          </p:cNvPr>
          <p:cNvSpPr/>
          <p:nvPr/>
        </p:nvSpPr>
        <p:spPr>
          <a:xfrm>
            <a:off x="6076950" y="2873376"/>
            <a:ext cx="1371600" cy="512763"/>
          </a:xfrm>
          <a:prstGeom prst="ellipse">
            <a:avLst/>
          </a:prstGeom>
          <a:solidFill>
            <a:schemeClr val="accent1"/>
          </a:solidFill>
          <a:ln w="5715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2010</a:t>
            </a:r>
            <a:endParaRPr lang="ja-JP" altLang="en-US" sz="1600" b="1"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7" name="円/楕円 16">
            <a:extLst>
              <a:ext uri="{FF2B5EF4-FFF2-40B4-BE49-F238E27FC236}">
                <a16:creationId xmlns:a16="http://schemas.microsoft.com/office/drawing/2014/main" id="{8FCCE566-1648-45E2-8FCF-92094EA5BD4D}"/>
              </a:ext>
            </a:extLst>
          </p:cNvPr>
          <p:cNvSpPr/>
          <p:nvPr/>
        </p:nvSpPr>
        <p:spPr>
          <a:xfrm>
            <a:off x="8081964" y="2554289"/>
            <a:ext cx="1373187" cy="511175"/>
          </a:xfrm>
          <a:prstGeom prst="ellipse">
            <a:avLst/>
          </a:prstGeom>
          <a:solidFill>
            <a:schemeClr val="accent1"/>
          </a:solidFill>
          <a:ln w="5715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600" b="1"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2025</a:t>
            </a:r>
            <a:endParaRPr lang="ja-JP" altLang="en-US" sz="1600" b="1"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20" name="正方形/長方形 19">
            <a:extLst>
              <a:ext uri="{FF2B5EF4-FFF2-40B4-BE49-F238E27FC236}">
                <a16:creationId xmlns:a16="http://schemas.microsoft.com/office/drawing/2014/main" id="{F7FFEB62-B244-463C-B62F-D0D77C4B3B33}"/>
              </a:ext>
            </a:extLst>
          </p:cNvPr>
          <p:cNvSpPr/>
          <p:nvPr/>
        </p:nvSpPr>
        <p:spPr>
          <a:xfrm>
            <a:off x="6456364" y="4521200"/>
            <a:ext cx="719137" cy="736600"/>
          </a:xfrm>
          <a:prstGeom prst="rect">
            <a:avLst/>
          </a:prstGeom>
          <a:solidFill>
            <a:srgbClr val="FF0000">
              <a:alpha val="10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5" name="四角形吹き出し 4">
            <a:extLst>
              <a:ext uri="{FF2B5EF4-FFF2-40B4-BE49-F238E27FC236}">
                <a16:creationId xmlns:a16="http://schemas.microsoft.com/office/drawing/2014/main" id="{84D3A8A6-53B5-436B-A877-93DA488C430F}"/>
              </a:ext>
            </a:extLst>
          </p:cNvPr>
          <p:cNvSpPr/>
          <p:nvPr/>
        </p:nvSpPr>
        <p:spPr>
          <a:xfrm>
            <a:off x="4800600" y="4232275"/>
            <a:ext cx="1511300" cy="685800"/>
          </a:xfrm>
          <a:prstGeom prst="wedgeRectCallout">
            <a:avLst>
              <a:gd name="adj1" fmla="val 78212"/>
              <a:gd name="adj2" fmla="val 40044"/>
            </a:avLst>
          </a:prstGeom>
          <a:solidFill>
            <a:schemeClr val="accent1">
              <a:alpha val="80000"/>
            </a:schemeClr>
          </a:solidFill>
          <a:ln w="3810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夫婦のみ</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540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a:t>
            </a:r>
          </a:p>
        </p:txBody>
      </p:sp>
      <p:sp>
        <p:nvSpPr>
          <p:cNvPr id="21" name="四角形吹き出し 20">
            <a:extLst>
              <a:ext uri="{FF2B5EF4-FFF2-40B4-BE49-F238E27FC236}">
                <a16:creationId xmlns:a16="http://schemas.microsoft.com/office/drawing/2014/main" id="{04FA1AEB-4E74-4266-9B33-D91C41A84A2C}"/>
              </a:ext>
            </a:extLst>
          </p:cNvPr>
          <p:cNvSpPr/>
          <p:nvPr/>
        </p:nvSpPr>
        <p:spPr>
          <a:xfrm>
            <a:off x="4800600" y="5230814"/>
            <a:ext cx="1511300" cy="687387"/>
          </a:xfrm>
          <a:prstGeom prst="wedgeRectCallout">
            <a:avLst>
              <a:gd name="adj1" fmla="val 69871"/>
              <a:gd name="adj2" fmla="val 11463"/>
            </a:avLst>
          </a:prstGeom>
          <a:solidFill>
            <a:schemeClr val="accent1">
              <a:alpha val="80000"/>
            </a:schemeClr>
          </a:solidFill>
          <a:ln w="3810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独居</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480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a:t>
            </a:r>
          </a:p>
        </p:txBody>
      </p:sp>
      <p:sp>
        <p:nvSpPr>
          <p:cNvPr id="22" name="正方形/長方形 21">
            <a:extLst>
              <a:ext uri="{FF2B5EF4-FFF2-40B4-BE49-F238E27FC236}">
                <a16:creationId xmlns:a16="http://schemas.microsoft.com/office/drawing/2014/main" id="{06BD58AB-C015-4853-9FE0-6445FED21FC9}"/>
              </a:ext>
            </a:extLst>
          </p:cNvPr>
          <p:cNvSpPr/>
          <p:nvPr/>
        </p:nvSpPr>
        <p:spPr>
          <a:xfrm>
            <a:off x="8408989" y="4135438"/>
            <a:ext cx="719137" cy="914400"/>
          </a:xfrm>
          <a:prstGeom prst="rect">
            <a:avLst/>
          </a:prstGeom>
          <a:solidFill>
            <a:srgbClr val="FF0000">
              <a:alpha val="10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3" name="四角形吹き出し 22">
            <a:extLst>
              <a:ext uri="{FF2B5EF4-FFF2-40B4-BE49-F238E27FC236}">
                <a16:creationId xmlns:a16="http://schemas.microsoft.com/office/drawing/2014/main" id="{25B627E7-D41A-4CAB-9161-15333B9EA299}"/>
              </a:ext>
            </a:extLst>
          </p:cNvPr>
          <p:cNvSpPr/>
          <p:nvPr/>
        </p:nvSpPr>
        <p:spPr>
          <a:xfrm>
            <a:off x="9128125" y="3736975"/>
            <a:ext cx="1512888" cy="687388"/>
          </a:xfrm>
          <a:prstGeom prst="wedgeRectCallout">
            <a:avLst>
              <a:gd name="adj1" fmla="val -68791"/>
              <a:gd name="adj2" fmla="val 54334"/>
            </a:avLst>
          </a:prstGeom>
          <a:solidFill>
            <a:schemeClr val="accent1">
              <a:alpha val="80000"/>
            </a:schemeClr>
          </a:solidFill>
          <a:ln w="3810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夫婦のみ</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590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a:t>
            </a:r>
          </a:p>
        </p:txBody>
      </p:sp>
      <p:sp>
        <p:nvSpPr>
          <p:cNvPr id="24" name="四角形吹き出し 23">
            <a:extLst>
              <a:ext uri="{FF2B5EF4-FFF2-40B4-BE49-F238E27FC236}">
                <a16:creationId xmlns:a16="http://schemas.microsoft.com/office/drawing/2014/main" id="{3AA34D4D-55AD-49EA-9C03-04B73A229482}"/>
              </a:ext>
            </a:extLst>
          </p:cNvPr>
          <p:cNvSpPr/>
          <p:nvPr/>
        </p:nvSpPr>
        <p:spPr>
          <a:xfrm>
            <a:off x="9120189" y="4857750"/>
            <a:ext cx="1512887" cy="687388"/>
          </a:xfrm>
          <a:prstGeom prst="wedgeRectCallout">
            <a:avLst>
              <a:gd name="adj1" fmla="val -64621"/>
              <a:gd name="adj2" fmla="val 33919"/>
            </a:avLst>
          </a:prstGeom>
          <a:solidFill>
            <a:schemeClr val="accent1">
              <a:alpha val="80000"/>
            </a:schemeClr>
          </a:solidFill>
          <a:ln w="38100">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独居</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670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a:t>
            </a:r>
          </a:p>
        </p:txBody>
      </p:sp>
      <p:sp>
        <p:nvSpPr>
          <p:cNvPr id="35" name="右矢印 34">
            <a:extLst>
              <a:ext uri="{FF2B5EF4-FFF2-40B4-BE49-F238E27FC236}">
                <a16:creationId xmlns:a16="http://schemas.microsoft.com/office/drawing/2014/main" id="{985BF9D9-C8DD-4DB8-9143-801A82C021F3}"/>
              </a:ext>
            </a:extLst>
          </p:cNvPr>
          <p:cNvSpPr/>
          <p:nvPr/>
        </p:nvSpPr>
        <p:spPr>
          <a:xfrm rot="21092767">
            <a:off x="7088189" y="4364038"/>
            <a:ext cx="1582737" cy="773112"/>
          </a:xfrm>
          <a:prstGeom prst="rightArrow">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50</a:t>
            </a: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万増</a:t>
            </a:r>
            <a:endPar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0256" name="テキスト ボックス 2">
            <a:extLst>
              <a:ext uri="{FF2B5EF4-FFF2-40B4-BE49-F238E27FC236}">
                <a16:creationId xmlns:a16="http://schemas.microsoft.com/office/drawing/2014/main" id="{B0EF1935-3F8A-4F1D-9364-402959B95796}"/>
              </a:ext>
            </a:extLst>
          </p:cNvPr>
          <p:cNvSpPr txBox="1">
            <a:spLocks noChangeArrowheads="1"/>
          </p:cNvSpPr>
          <p:nvPr/>
        </p:nvSpPr>
        <p:spPr bwMode="auto">
          <a:xfrm>
            <a:off x="1703388" y="279353"/>
            <a:ext cx="928827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①高齢者の独居・夫婦のみ世帯の増大</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P spid="27" grpId="0" animBg="1"/>
      <p:bldP spid="20" grpId="0" animBg="1"/>
      <p:bldP spid="5" grpId="0" animBg="1"/>
      <p:bldP spid="21" grpId="0" animBg="1"/>
      <p:bldP spid="22" grpId="0" animBg="1"/>
      <p:bldP spid="23" grpId="0" animBg="1"/>
      <p:bldP spid="24" grpId="0" animBg="1"/>
      <p:bldP spid="3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図 2">
            <a:extLst>
              <a:ext uri="{FF2B5EF4-FFF2-40B4-BE49-F238E27FC236}">
                <a16:creationId xmlns:a16="http://schemas.microsoft.com/office/drawing/2014/main" id="{FB24CA97-831C-4EBE-BD35-3C2A692CB563}"/>
              </a:ext>
            </a:extLst>
          </p:cNvPr>
          <p:cNvPicPr>
            <a:picLocks noChangeAspect="1"/>
          </p:cNvPicPr>
          <p:nvPr/>
        </p:nvPicPr>
        <p:blipFill>
          <a:blip r:embed="rId4" cstate="print">
            <a:extLst>
              <a:ext uri="{28A0092B-C50C-407E-A947-70E740481C1C}">
                <a14:useLocalDpi xmlns:a14="http://schemas.microsoft.com/office/drawing/2010/main" val="0"/>
              </a:ext>
            </a:extLst>
          </a:blip>
          <a:srcRect l="4929" t="4297" r="8826" b="6993"/>
          <a:stretch>
            <a:fillRect/>
          </a:stretch>
        </p:blipFill>
        <p:spPr bwMode="auto">
          <a:xfrm>
            <a:off x="1774825" y="1316039"/>
            <a:ext cx="8642350" cy="422592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9" name="直線コネクタ 8">
            <a:extLst>
              <a:ext uri="{FF2B5EF4-FFF2-40B4-BE49-F238E27FC236}">
                <a16:creationId xmlns:a16="http://schemas.microsoft.com/office/drawing/2014/main" id="{70E77F4F-BE04-4270-902E-B748CF207EA4}"/>
              </a:ext>
            </a:extLst>
          </p:cNvPr>
          <p:cNvCxnSpPr/>
          <p:nvPr/>
        </p:nvCxnSpPr>
        <p:spPr>
          <a:xfrm>
            <a:off x="4151314" y="1700213"/>
            <a:ext cx="388937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2" name="グループ化 25">
            <a:extLst>
              <a:ext uri="{FF2B5EF4-FFF2-40B4-BE49-F238E27FC236}">
                <a16:creationId xmlns:a16="http://schemas.microsoft.com/office/drawing/2014/main" id="{0A38C9F0-0C78-4CB5-A272-F0F1C8D935BB}"/>
              </a:ext>
            </a:extLst>
          </p:cNvPr>
          <p:cNvGrpSpPr/>
          <p:nvPr/>
        </p:nvGrpSpPr>
        <p:grpSpPr>
          <a:xfrm>
            <a:off x="2223960" y="5657372"/>
            <a:ext cx="8006787" cy="651949"/>
            <a:chOff x="699949" y="5719893"/>
            <a:chExt cx="8006787" cy="733443"/>
          </a:xfrm>
          <a:solidFill>
            <a:schemeClr val="accent1"/>
          </a:solidFill>
        </p:grpSpPr>
        <p:sp>
          <p:nvSpPr>
            <p:cNvPr id="10" name="円/楕円 9">
              <a:extLst>
                <a:ext uri="{FF2B5EF4-FFF2-40B4-BE49-F238E27FC236}">
                  <a16:creationId xmlns:a16="http://schemas.microsoft.com/office/drawing/2014/main" id="{DD0E802C-AD63-4EE3-98B8-EF78504EB25E}"/>
                </a:ext>
              </a:extLst>
            </p:cNvPr>
            <p:cNvSpPr/>
            <p:nvPr/>
          </p:nvSpPr>
          <p:spPr>
            <a:xfrm>
              <a:off x="2987824" y="5719893"/>
              <a:ext cx="2706025" cy="733443"/>
            </a:xfrm>
            <a:prstGeom prst="ellipse">
              <a:avLst/>
            </a:prstGeom>
            <a:grp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latin typeface="HGP創英角ｺﾞｼｯｸUB" panose="020B0900000000000000" pitchFamily="50" charset="-128"/>
                  <a:ea typeface="HGP創英角ｺﾞｼｯｸUB" panose="020B0900000000000000" pitchFamily="50" charset="-128"/>
                </a:rPr>
                <a:t>給付費・保険料↑</a:t>
              </a:r>
            </a:p>
          </p:txBody>
        </p:sp>
        <p:sp>
          <p:nvSpPr>
            <p:cNvPr id="12" name="円/楕円 11">
              <a:extLst>
                <a:ext uri="{FF2B5EF4-FFF2-40B4-BE49-F238E27FC236}">
                  <a16:creationId xmlns:a16="http://schemas.microsoft.com/office/drawing/2014/main" id="{AAB6FB4B-DB77-43A7-8A7D-EA31DB874F5A}"/>
                </a:ext>
              </a:extLst>
            </p:cNvPr>
            <p:cNvSpPr/>
            <p:nvPr/>
          </p:nvSpPr>
          <p:spPr>
            <a:xfrm>
              <a:off x="5868144" y="5719893"/>
              <a:ext cx="2838592" cy="733443"/>
            </a:xfrm>
            <a:prstGeom prst="ellipse">
              <a:avLst/>
            </a:prstGeom>
            <a:grp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latin typeface="HGP創英角ｺﾞｼｯｸUB" panose="020B0900000000000000" pitchFamily="50" charset="-128"/>
                  <a:ea typeface="HGP創英角ｺﾞｼｯｸUB" panose="020B0900000000000000" pitchFamily="50" charset="-128"/>
                </a:rPr>
                <a:t>ニーズの多様化</a:t>
              </a:r>
              <a:endParaRPr lang="en-US" altLang="ja-JP" sz="1600" dirty="0">
                <a:solidFill>
                  <a:prstClr val="white"/>
                </a:solidFill>
                <a:latin typeface="HGP創英角ｺﾞｼｯｸUB" panose="020B0900000000000000" pitchFamily="50" charset="-128"/>
                <a:ea typeface="HGP創英角ｺﾞｼｯｸUB" panose="020B0900000000000000" pitchFamily="50" charset="-128"/>
              </a:endParaRPr>
            </a:p>
            <a:p>
              <a:pPr algn="ctr">
                <a:defRPr/>
              </a:pP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（生き方・暮らし方）</a:t>
              </a:r>
            </a:p>
          </p:txBody>
        </p:sp>
        <p:sp>
          <p:nvSpPr>
            <p:cNvPr id="13" name="円/楕円 12">
              <a:extLst>
                <a:ext uri="{FF2B5EF4-FFF2-40B4-BE49-F238E27FC236}">
                  <a16:creationId xmlns:a16="http://schemas.microsoft.com/office/drawing/2014/main" id="{4BC8208D-D1DF-4DB2-89BC-886E905EA0CB}"/>
                </a:ext>
              </a:extLst>
            </p:cNvPr>
            <p:cNvSpPr/>
            <p:nvPr/>
          </p:nvSpPr>
          <p:spPr>
            <a:xfrm>
              <a:off x="699949" y="5719893"/>
              <a:ext cx="2071851" cy="733443"/>
            </a:xfrm>
            <a:prstGeom prst="ellipse">
              <a:avLst/>
            </a:prstGeom>
            <a:grp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latin typeface="HGP創英角ｺﾞｼｯｸUB" panose="020B0900000000000000" pitchFamily="50" charset="-128"/>
                  <a:ea typeface="HGP創英角ｺﾞｼｯｸUB" panose="020B0900000000000000" pitchFamily="50" charset="-128"/>
                </a:rPr>
                <a:t>要医療↑</a:t>
              </a:r>
            </a:p>
          </p:txBody>
        </p:sp>
      </p:grpSp>
      <p:sp>
        <p:nvSpPr>
          <p:cNvPr id="14" name="テキスト ボックス 13">
            <a:extLst>
              <a:ext uri="{FF2B5EF4-FFF2-40B4-BE49-F238E27FC236}">
                <a16:creationId xmlns:a16="http://schemas.microsoft.com/office/drawing/2014/main" id="{E6EB3D88-8C2F-44C1-AB57-9C25A0F2C797}"/>
              </a:ext>
            </a:extLst>
          </p:cNvPr>
          <p:cNvSpPr txBox="1"/>
          <p:nvPr/>
        </p:nvSpPr>
        <p:spPr>
          <a:xfrm>
            <a:off x="9377363" y="6426496"/>
            <a:ext cx="2667000" cy="284163"/>
          </a:xfrm>
          <a:prstGeom prst="rect">
            <a:avLst/>
          </a:prstGeom>
          <a:solidFill>
            <a:schemeClr val="bg1">
              <a:lumMod val="95000"/>
            </a:schemeClr>
          </a:solidFill>
          <a:ln>
            <a:solidFill>
              <a:schemeClr val="tx1"/>
            </a:solidFill>
          </a:ln>
        </p:spPr>
        <p:txBody>
          <a:bodyPr>
            <a:spAutoFit/>
          </a:bodyPr>
          <a:lstStyle/>
          <a:p>
            <a:pPr algn="ctr">
              <a:defRPr/>
            </a:pPr>
            <a:r>
              <a:rPr lang="ja-JP" altLang="en-US" sz="1244" dirty="0"/>
              <a:t>出典：厚生労働省　老健局　資料</a:t>
            </a:r>
          </a:p>
        </p:txBody>
      </p:sp>
      <p:cxnSp>
        <p:nvCxnSpPr>
          <p:cNvPr id="17" name="直線コネクタ 16">
            <a:extLst>
              <a:ext uri="{FF2B5EF4-FFF2-40B4-BE49-F238E27FC236}">
                <a16:creationId xmlns:a16="http://schemas.microsoft.com/office/drawing/2014/main" id="{8E06D487-CF44-49B6-8DCC-C07422AF3B5A}"/>
              </a:ext>
            </a:extLst>
          </p:cNvPr>
          <p:cNvCxnSpPr/>
          <p:nvPr/>
        </p:nvCxnSpPr>
        <p:spPr>
          <a:xfrm>
            <a:off x="1992314" y="3492500"/>
            <a:ext cx="23590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43D5EB04-AFE1-4DD7-BC18-DFD1703DE7F0}"/>
              </a:ext>
            </a:extLst>
          </p:cNvPr>
          <p:cNvCxnSpPr/>
          <p:nvPr/>
        </p:nvCxnSpPr>
        <p:spPr>
          <a:xfrm>
            <a:off x="1992314" y="5284788"/>
            <a:ext cx="2359025"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grpSp>
        <p:nvGrpSpPr>
          <p:cNvPr id="11272" name="グループ化 7">
            <a:extLst>
              <a:ext uri="{FF2B5EF4-FFF2-40B4-BE49-F238E27FC236}">
                <a16:creationId xmlns:a16="http://schemas.microsoft.com/office/drawing/2014/main" id="{1817F07D-2DFE-4240-BADD-97F4F0A9E7AA}"/>
              </a:ext>
            </a:extLst>
          </p:cNvPr>
          <p:cNvGrpSpPr>
            <a:grpSpLocks/>
          </p:cNvGrpSpPr>
          <p:nvPr/>
        </p:nvGrpSpPr>
        <p:grpSpPr bwMode="auto">
          <a:xfrm>
            <a:off x="4567238" y="2020888"/>
            <a:ext cx="1312862" cy="3263900"/>
            <a:chOff x="3043451" y="1628800"/>
            <a:chExt cx="1312525" cy="3672409"/>
          </a:xfrm>
        </p:grpSpPr>
        <p:sp>
          <p:nvSpPr>
            <p:cNvPr id="4" name="正方形/長方形 3">
              <a:extLst>
                <a:ext uri="{FF2B5EF4-FFF2-40B4-BE49-F238E27FC236}">
                  <a16:creationId xmlns:a16="http://schemas.microsoft.com/office/drawing/2014/main" id="{B4C145A2-C5FE-45DE-9957-538BFA5921DF}"/>
                </a:ext>
              </a:extLst>
            </p:cNvPr>
            <p:cNvSpPr/>
            <p:nvPr/>
          </p:nvSpPr>
          <p:spPr>
            <a:xfrm>
              <a:off x="3043451" y="1628800"/>
              <a:ext cx="1025262" cy="1943376"/>
            </a:xfrm>
            <a:prstGeom prst="rect">
              <a:avLst/>
            </a:prstGeom>
            <a:solidFill>
              <a:srgbClr val="FF0000">
                <a:alpha val="5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6" name="正方形/長方形 5">
              <a:extLst>
                <a:ext uri="{FF2B5EF4-FFF2-40B4-BE49-F238E27FC236}">
                  <a16:creationId xmlns:a16="http://schemas.microsoft.com/office/drawing/2014/main" id="{F0E2AE38-B069-4DED-82C1-B496493D78A4}"/>
                </a:ext>
              </a:extLst>
            </p:cNvPr>
            <p:cNvSpPr/>
            <p:nvPr/>
          </p:nvSpPr>
          <p:spPr>
            <a:xfrm>
              <a:off x="3043451" y="4409899"/>
              <a:ext cx="1025262" cy="891310"/>
            </a:xfrm>
            <a:prstGeom prst="rect">
              <a:avLst/>
            </a:prstGeom>
            <a:solidFill>
              <a:srgbClr val="FF0000">
                <a:alpha val="5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15" name="円/楕円 14">
              <a:extLst>
                <a:ext uri="{FF2B5EF4-FFF2-40B4-BE49-F238E27FC236}">
                  <a16:creationId xmlns:a16="http://schemas.microsoft.com/office/drawing/2014/main" id="{3FB02E53-B9CE-4201-9C29-E4F80592FEED}"/>
                </a:ext>
              </a:extLst>
            </p:cNvPr>
            <p:cNvSpPr/>
            <p:nvPr/>
          </p:nvSpPr>
          <p:spPr>
            <a:xfrm>
              <a:off x="3275167" y="2997022"/>
              <a:ext cx="1080809" cy="223273"/>
            </a:xfrm>
            <a:prstGeom prst="ellipse">
              <a:avLst/>
            </a:prstGeom>
            <a:solidFill>
              <a:schemeClr val="accent6">
                <a:alpha val="0"/>
              </a:schemeClr>
            </a:solidFill>
            <a:ln>
              <a:solidFill>
                <a:srgbClr val="FFFF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2" name="円/楕円 21">
              <a:extLst>
                <a:ext uri="{FF2B5EF4-FFF2-40B4-BE49-F238E27FC236}">
                  <a16:creationId xmlns:a16="http://schemas.microsoft.com/office/drawing/2014/main" id="{C6DDF8D4-DA69-4893-B6FA-A534C06A85EA}"/>
                </a:ext>
              </a:extLst>
            </p:cNvPr>
            <p:cNvSpPr/>
            <p:nvPr/>
          </p:nvSpPr>
          <p:spPr>
            <a:xfrm>
              <a:off x="3275167" y="5029708"/>
              <a:ext cx="1080809" cy="223273"/>
            </a:xfrm>
            <a:prstGeom prst="ellipse">
              <a:avLst/>
            </a:prstGeom>
            <a:solidFill>
              <a:schemeClr val="accent6">
                <a:alpha val="0"/>
              </a:schemeClr>
            </a:solidFill>
            <a:ln>
              <a:solidFill>
                <a:srgbClr val="FFFF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grpSp>
      <p:grpSp>
        <p:nvGrpSpPr>
          <p:cNvPr id="8" name="グループ化 17">
            <a:extLst>
              <a:ext uri="{FF2B5EF4-FFF2-40B4-BE49-F238E27FC236}">
                <a16:creationId xmlns:a16="http://schemas.microsoft.com/office/drawing/2014/main" id="{57BB7193-D464-434D-AB0A-21D9BD0F75BA}"/>
              </a:ext>
            </a:extLst>
          </p:cNvPr>
          <p:cNvGrpSpPr>
            <a:grpSpLocks/>
          </p:cNvGrpSpPr>
          <p:nvPr/>
        </p:nvGrpSpPr>
        <p:grpSpPr bwMode="auto">
          <a:xfrm>
            <a:off x="6438901" y="2020888"/>
            <a:ext cx="1312863" cy="3263900"/>
            <a:chOff x="4915659" y="1628800"/>
            <a:chExt cx="1312525" cy="3672408"/>
          </a:xfrm>
        </p:grpSpPr>
        <p:sp>
          <p:nvSpPr>
            <p:cNvPr id="5" name="正方形/長方形 4">
              <a:extLst>
                <a:ext uri="{FF2B5EF4-FFF2-40B4-BE49-F238E27FC236}">
                  <a16:creationId xmlns:a16="http://schemas.microsoft.com/office/drawing/2014/main" id="{D6A3C79C-2699-4B90-B899-370C2C972878}"/>
                </a:ext>
              </a:extLst>
            </p:cNvPr>
            <p:cNvSpPr/>
            <p:nvPr/>
          </p:nvSpPr>
          <p:spPr>
            <a:xfrm>
              <a:off x="4931530" y="1628800"/>
              <a:ext cx="1009390" cy="1943375"/>
            </a:xfrm>
            <a:prstGeom prst="rect">
              <a:avLst/>
            </a:prstGeom>
            <a:solidFill>
              <a:srgbClr val="FF0000">
                <a:alpha val="5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7" name="正方形/長方形 6">
              <a:extLst>
                <a:ext uri="{FF2B5EF4-FFF2-40B4-BE49-F238E27FC236}">
                  <a16:creationId xmlns:a16="http://schemas.microsoft.com/office/drawing/2014/main" id="{9ED9C424-ADF6-4731-8F5C-1845C70CB2F1}"/>
                </a:ext>
              </a:extLst>
            </p:cNvPr>
            <p:cNvSpPr/>
            <p:nvPr/>
          </p:nvSpPr>
          <p:spPr>
            <a:xfrm>
              <a:off x="4915659" y="4409898"/>
              <a:ext cx="1025261" cy="891310"/>
            </a:xfrm>
            <a:prstGeom prst="rect">
              <a:avLst/>
            </a:prstGeom>
            <a:solidFill>
              <a:srgbClr val="FF0000">
                <a:alpha val="500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16" name="円/楕円 15">
              <a:extLst>
                <a:ext uri="{FF2B5EF4-FFF2-40B4-BE49-F238E27FC236}">
                  <a16:creationId xmlns:a16="http://schemas.microsoft.com/office/drawing/2014/main" id="{228D9172-94BD-406D-BFEA-69B7624AD75C}"/>
                </a:ext>
              </a:extLst>
            </p:cNvPr>
            <p:cNvSpPr/>
            <p:nvPr/>
          </p:nvSpPr>
          <p:spPr>
            <a:xfrm>
              <a:off x="5147374" y="2997022"/>
              <a:ext cx="1080810" cy="223273"/>
            </a:xfrm>
            <a:prstGeom prst="ellipse">
              <a:avLst/>
            </a:prstGeom>
            <a:solidFill>
              <a:schemeClr val="accent6">
                <a:alpha val="0"/>
              </a:schemeClr>
            </a:solidFill>
            <a:ln>
              <a:solidFill>
                <a:srgbClr val="FFFF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3" name="円/楕円 22">
              <a:extLst>
                <a:ext uri="{FF2B5EF4-FFF2-40B4-BE49-F238E27FC236}">
                  <a16:creationId xmlns:a16="http://schemas.microsoft.com/office/drawing/2014/main" id="{21BB3FA6-0443-41EE-892B-31D6AFCA45FE}"/>
                </a:ext>
              </a:extLst>
            </p:cNvPr>
            <p:cNvSpPr/>
            <p:nvPr/>
          </p:nvSpPr>
          <p:spPr>
            <a:xfrm>
              <a:off x="5147374" y="5029707"/>
              <a:ext cx="1080810" cy="223273"/>
            </a:xfrm>
            <a:prstGeom prst="ellipse">
              <a:avLst/>
            </a:prstGeom>
            <a:solidFill>
              <a:schemeClr val="accent6">
                <a:alpha val="0"/>
              </a:schemeClr>
            </a:solidFill>
            <a:ln>
              <a:solidFill>
                <a:srgbClr val="FFFF00"/>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grpSp>
      <p:sp>
        <p:nvSpPr>
          <p:cNvPr id="11274" name="テキスト ボックス 26">
            <a:extLst>
              <a:ext uri="{FF2B5EF4-FFF2-40B4-BE49-F238E27FC236}">
                <a16:creationId xmlns:a16="http://schemas.microsoft.com/office/drawing/2014/main" id="{F493D47D-F002-4A72-9FB7-B51F19C9D98D}"/>
              </a:ext>
            </a:extLst>
          </p:cNvPr>
          <p:cNvSpPr txBox="1">
            <a:spLocks noChangeArrowheads="1"/>
          </p:cNvSpPr>
          <p:nvPr/>
        </p:nvSpPr>
        <p:spPr bwMode="auto">
          <a:xfrm>
            <a:off x="1631950" y="289422"/>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②高齢者ケアニーズの増加</a:t>
            </a:r>
          </a:p>
        </p:txBody>
      </p:sp>
    </p:spTree>
    <p:custDataLst>
      <p:tags r:id="rId1"/>
    </p:custData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図 1">
            <a:extLst>
              <a:ext uri="{FF2B5EF4-FFF2-40B4-BE49-F238E27FC236}">
                <a16:creationId xmlns:a16="http://schemas.microsoft.com/office/drawing/2014/main" id="{0C686845-E75E-4F96-AFB5-0DA4DD2898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4825" y="1349375"/>
            <a:ext cx="8642350" cy="3011488"/>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2291" name="Picture 2">
            <a:extLst>
              <a:ext uri="{FF2B5EF4-FFF2-40B4-BE49-F238E27FC236}">
                <a16:creationId xmlns:a16="http://schemas.microsoft.com/office/drawing/2014/main" id="{EEBDA41B-CA5D-40A2-9DC0-A3045D24DD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4825" y="4611688"/>
            <a:ext cx="8642350" cy="1471612"/>
          </a:xfrm>
          <a:prstGeom prst="rect">
            <a:avLst/>
          </a:prstGeom>
          <a:solidFill>
            <a:schemeClr val="bg1">
              <a:lumMod val="95000"/>
              <a:alpha val="80000"/>
            </a:schemeClr>
          </a:solidFill>
          <a:ln w="9525">
            <a:solidFill>
              <a:schemeClr val="tx1"/>
            </a:solidFill>
            <a:miter lim="800000"/>
            <a:headEnd/>
            <a:tailEnd/>
          </a:ln>
        </p:spPr>
      </p:pic>
      <p:sp>
        <p:nvSpPr>
          <p:cNvPr id="12292" name="テキスト ボックス 19">
            <a:extLst>
              <a:ext uri="{FF2B5EF4-FFF2-40B4-BE49-F238E27FC236}">
                <a16:creationId xmlns:a16="http://schemas.microsoft.com/office/drawing/2014/main" id="{B89D5B88-6274-4482-A09D-B68BA2C6A263}"/>
              </a:ext>
            </a:extLst>
          </p:cNvPr>
          <p:cNvSpPr txBox="1">
            <a:spLocks noChangeArrowheads="1"/>
          </p:cNvSpPr>
          <p:nvPr/>
        </p:nvSpPr>
        <p:spPr bwMode="auto">
          <a:xfrm>
            <a:off x="2727325" y="6334125"/>
            <a:ext cx="9378950" cy="400110"/>
          </a:xfrm>
          <a:prstGeom prst="rect">
            <a:avLst/>
          </a:prstGeom>
          <a:solidFill>
            <a:schemeClr val="bg1">
              <a:lumMod val="95000"/>
            </a:schemeClr>
          </a:solidFill>
          <a:ln>
            <a:noFill/>
          </a:ln>
        </p:spPr>
        <p:txBody>
          <a:bodyPr wrap="square">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algn="ctr" eaLnBrk="1" hangingPunct="1">
              <a:spcBef>
                <a:spcPct val="0"/>
              </a:spcBef>
              <a:buClrTx/>
              <a:buSzTx/>
              <a:buFontTx/>
              <a:buNone/>
            </a:pPr>
            <a:r>
              <a:rPr lang="ja-JP" altLang="en-US" sz="1000" dirty="0">
                <a:solidFill>
                  <a:schemeClr val="tx1"/>
                </a:solidFill>
                <a:latin typeface="Calibri" panose="020F0502020204030204" pitchFamily="34" charset="0"/>
                <a:ea typeface="ＭＳ Ｐゴシック" panose="020B0600070205080204" pitchFamily="50" charset="-128"/>
              </a:rPr>
              <a:t>出典：「都市部における認知症有病率と認知症の生活機能障害への対応」（</a:t>
            </a:r>
            <a:r>
              <a:rPr lang="en-US" altLang="ja-JP" sz="1000" dirty="0">
                <a:solidFill>
                  <a:schemeClr val="tx1"/>
                </a:solidFill>
                <a:latin typeface="Calibri" panose="020F0502020204030204" pitchFamily="34" charset="0"/>
                <a:ea typeface="ＭＳ Ｐゴシック" panose="020B0600070205080204" pitchFamily="50" charset="-128"/>
              </a:rPr>
              <a:t>H25.5</a:t>
            </a:r>
            <a:r>
              <a:rPr lang="ja-JP" altLang="en-US" sz="1000" dirty="0">
                <a:solidFill>
                  <a:schemeClr val="tx1"/>
                </a:solidFill>
                <a:latin typeface="Calibri" panose="020F0502020204030204" pitchFamily="34" charset="0"/>
                <a:ea typeface="ＭＳ Ｐゴシック" panose="020B0600070205080204" pitchFamily="50" charset="-128"/>
              </a:rPr>
              <a:t>報告）　「「認知症高齢者の日常生活自立度」</a:t>
            </a:r>
            <a:r>
              <a:rPr lang="en-US" altLang="ja-JP" sz="1000" dirty="0">
                <a:solidFill>
                  <a:schemeClr val="tx1"/>
                </a:solidFill>
                <a:latin typeface="Calibri" panose="020F0502020204030204" pitchFamily="34" charset="0"/>
                <a:ea typeface="ＭＳ Ｐゴシック" panose="020B0600070205080204" pitchFamily="50" charset="-128"/>
              </a:rPr>
              <a:t>Ⅱ</a:t>
            </a:r>
            <a:r>
              <a:rPr lang="ja-JP" altLang="en-US" sz="1000" dirty="0">
                <a:solidFill>
                  <a:schemeClr val="tx1"/>
                </a:solidFill>
                <a:latin typeface="Calibri" panose="020F0502020204030204" pitchFamily="34" charset="0"/>
                <a:ea typeface="ＭＳ Ｐゴシック" panose="020B0600070205080204" pitchFamily="50" charset="-128"/>
              </a:rPr>
              <a:t>以上の高齢者数について」（</a:t>
            </a:r>
            <a:r>
              <a:rPr lang="en-US" altLang="ja-JP" sz="1000" dirty="0">
                <a:solidFill>
                  <a:schemeClr val="tx1"/>
                </a:solidFill>
                <a:latin typeface="Calibri" panose="020F0502020204030204" pitchFamily="34" charset="0"/>
                <a:ea typeface="ＭＳ Ｐゴシック" panose="020B0600070205080204" pitchFamily="50" charset="-128"/>
              </a:rPr>
              <a:t>H24.8</a:t>
            </a:r>
            <a:r>
              <a:rPr lang="ja-JP" altLang="en-US" sz="1000" dirty="0">
                <a:solidFill>
                  <a:schemeClr val="tx1"/>
                </a:solidFill>
                <a:latin typeface="Calibri" panose="020F0502020204030204" pitchFamily="34" charset="0"/>
                <a:ea typeface="ＭＳ Ｐゴシック" panose="020B0600070205080204" pitchFamily="50" charset="-128"/>
              </a:rPr>
              <a:t>公表）「平成</a:t>
            </a:r>
            <a:r>
              <a:rPr lang="en-US" altLang="ja-JP" sz="1000" dirty="0">
                <a:solidFill>
                  <a:schemeClr val="tx1"/>
                </a:solidFill>
                <a:latin typeface="Calibri" panose="020F0502020204030204" pitchFamily="34" charset="0"/>
                <a:ea typeface="ＭＳ Ｐゴシック" panose="020B0600070205080204" pitchFamily="50" charset="-128"/>
              </a:rPr>
              <a:t>24</a:t>
            </a:r>
            <a:r>
              <a:rPr lang="ja-JP" altLang="en-US" sz="1000" dirty="0">
                <a:solidFill>
                  <a:schemeClr val="tx1"/>
                </a:solidFill>
                <a:latin typeface="Calibri" panose="020F0502020204030204" pitchFamily="34" charset="0"/>
                <a:ea typeface="ＭＳ Ｐゴシック" panose="020B0600070205080204" pitchFamily="50" charset="-128"/>
              </a:rPr>
              <a:t>年度 老人保健事業推進費等補助金 老人保健健康増進等推進事業 認知症の早期発見，診断につながるアセスメントツールの開発に関する調査研究事業」</a:t>
            </a:r>
          </a:p>
        </p:txBody>
      </p:sp>
      <p:sp>
        <p:nvSpPr>
          <p:cNvPr id="12293" name="テキスト ボックス 36">
            <a:extLst>
              <a:ext uri="{FF2B5EF4-FFF2-40B4-BE49-F238E27FC236}">
                <a16:creationId xmlns:a16="http://schemas.microsoft.com/office/drawing/2014/main" id="{DA197C2D-166F-43DA-A090-8CEBBB23CD10}"/>
              </a:ext>
            </a:extLst>
          </p:cNvPr>
          <p:cNvSpPr txBox="1">
            <a:spLocks noChangeArrowheads="1"/>
          </p:cNvSpPr>
          <p:nvPr/>
        </p:nvSpPr>
        <p:spPr bwMode="auto">
          <a:xfrm>
            <a:off x="1631948" y="329109"/>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③認知症ケースの増加</a:t>
            </a:r>
          </a:p>
        </p:txBody>
      </p:sp>
      <p:sp>
        <p:nvSpPr>
          <p:cNvPr id="2" name="正方形/長方形 1">
            <a:extLst>
              <a:ext uri="{FF2B5EF4-FFF2-40B4-BE49-F238E27FC236}">
                <a16:creationId xmlns:a16="http://schemas.microsoft.com/office/drawing/2014/main" id="{2847053E-4318-C13D-86B6-6B4289B01224}"/>
              </a:ext>
            </a:extLst>
          </p:cNvPr>
          <p:cNvSpPr/>
          <p:nvPr/>
        </p:nvSpPr>
        <p:spPr>
          <a:xfrm>
            <a:off x="1774824" y="5836025"/>
            <a:ext cx="8642349" cy="247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ustDataLst>
      <p:tags r:id="rId1"/>
    </p:custData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図1－1－5　出生数及び死亡数の将来推計">
            <a:extLst>
              <a:ext uri="{FF2B5EF4-FFF2-40B4-BE49-F238E27FC236}">
                <a16:creationId xmlns:a16="http://schemas.microsoft.com/office/drawing/2014/main" id="{CC50C5CB-51C6-45C2-BEB7-13FEBB4D56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b="12628"/>
          <a:stretch>
            <a:fillRect/>
          </a:stretch>
        </p:blipFill>
        <p:spPr bwMode="auto">
          <a:xfrm>
            <a:off x="1774825" y="1357313"/>
            <a:ext cx="8642350" cy="46085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5" name="テキスト ボックス 3">
            <a:extLst>
              <a:ext uri="{FF2B5EF4-FFF2-40B4-BE49-F238E27FC236}">
                <a16:creationId xmlns:a16="http://schemas.microsoft.com/office/drawing/2014/main" id="{4F76AAAE-8A3D-4A94-8241-579B6AC5046E}"/>
              </a:ext>
            </a:extLst>
          </p:cNvPr>
          <p:cNvSpPr txBox="1">
            <a:spLocks noChangeArrowheads="1"/>
          </p:cNvSpPr>
          <p:nvPr/>
        </p:nvSpPr>
        <p:spPr bwMode="auto">
          <a:xfrm>
            <a:off x="2895601" y="6383339"/>
            <a:ext cx="9188450" cy="415498"/>
          </a:xfrm>
          <a:prstGeom prst="rect">
            <a:avLst/>
          </a:prstGeom>
          <a:solidFill>
            <a:schemeClr val="bg1">
              <a:lumMod val="95000"/>
            </a:schemeClr>
          </a:solidFill>
          <a:ln>
            <a:noFill/>
          </a:ln>
        </p:spPr>
        <p:txBody>
          <a:bodyPr wrap="square">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1050" dirty="0">
                <a:solidFill>
                  <a:schemeClr val="tx1"/>
                </a:solidFill>
                <a:latin typeface="Calibri" panose="020F0502020204030204" pitchFamily="34" charset="0"/>
                <a:ea typeface="ＭＳ Ｐゴシック" panose="020B0600070205080204" pitchFamily="50" charset="-128"/>
              </a:rPr>
              <a:t>出典：</a:t>
            </a:r>
            <a:r>
              <a:rPr lang="en-US" altLang="ja-JP" sz="1050" dirty="0">
                <a:solidFill>
                  <a:schemeClr val="tx1"/>
                </a:solidFill>
                <a:latin typeface="Calibri" panose="020F0502020204030204" pitchFamily="34" charset="0"/>
                <a:ea typeface="ＭＳ Ｐゴシック" panose="020B0600070205080204" pitchFamily="50" charset="-128"/>
              </a:rPr>
              <a:t>2006</a:t>
            </a:r>
            <a:r>
              <a:rPr lang="ja-JP" altLang="en-US" sz="1050" dirty="0">
                <a:solidFill>
                  <a:schemeClr val="tx1"/>
                </a:solidFill>
                <a:latin typeface="Calibri" panose="020F0502020204030204" pitchFamily="34" charset="0"/>
                <a:ea typeface="ＭＳ Ｐゴシック" panose="020B0600070205080204" pitchFamily="50" charset="-128"/>
              </a:rPr>
              <a:t>、</a:t>
            </a:r>
            <a:r>
              <a:rPr lang="en-US" altLang="ja-JP" sz="1050" dirty="0">
                <a:solidFill>
                  <a:schemeClr val="tx1"/>
                </a:solidFill>
                <a:latin typeface="Calibri" panose="020F0502020204030204" pitchFamily="34" charset="0"/>
                <a:ea typeface="ＭＳ Ｐゴシック" panose="020B0600070205080204" pitchFamily="50" charset="-128"/>
              </a:rPr>
              <a:t>2010</a:t>
            </a:r>
            <a:r>
              <a:rPr lang="ja-JP" altLang="en-US" sz="1050" dirty="0">
                <a:solidFill>
                  <a:schemeClr val="tx1"/>
                </a:solidFill>
                <a:latin typeface="Calibri" panose="020F0502020204030204" pitchFamily="34" charset="0"/>
                <a:ea typeface="ＭＳ Ｐゴシック" panose="020B0600070205080204" pitchFamily="50" charset="-128"/>
              </a:rPr>
              <a:t>年は厚生労働省「人口動態統計」による出生数及び死亡数（いずれも日本人）。</a:t>
            </a:r>
            <a:endParaRPr lang="en-US" altLang="ja-JP" sz="1050" dirty="0">
              <a:solidFill>
                <a:schemeClr val="tx1"/>
              </a:solidFill>
              <a:latin typeface="Calibri" panose="020F0502020204030204" pitchFamily="34" charset="0"/>
              <a:ea typeface="ＭＳ Ｐゴシック" panose="020B0600070205080204" pitchFamily="50" charset="-128"/>
            </a:endParaRPr>
          </a:p>
          <a:p>
            <a:pPr eaLnBrk="1" hangingPunct="1">
              <a:spcBef>
                <a:spcPct val="0"/>
              </a:spcBef>
              <a:buClrTx/>
              <a:buSzTx/>
              <a:buFontTx/>
              <a:buNone/>
            </a:pPr>
            <a:r>
              <a:rPr lang="en-US" altLang="ja-JP" sz="1050" dirty="0">
                <a:solidFill>
                  <a:schemeClr val="tx1"/>
                </a:solidFill>
                <a:latin typeface="Calibri" panose="020F0502020204030204" pitchFamily="34" charset="0"/>
                <a:ea typeface="ＭＳ Ｐゴシック" panose="020B0600070205080204" pitchFamily="50" charset="-128"/>
              </a:rPr>
              <a:t>2015</a:t>
            </a:r>
            <a:r>
              <a:rPr lang="ja-JP" altLang="en-US" sz="1050" dirty="0">
                <a:solidFill>
                  <a:schemeClr val="tx1"/>
                </a:solidFill>
                <a:latin typeface="Calibri" panose="020F0502020204030204" pitchFamily="34" charset="0"/>
                <a:ea typeface="ＭＳ Ｐゴシック" panose="020B0600070205080204" pitchFamily="50" charset="-128"/>
              </a:rPr>
              <a:t>年以降は国立社会保障・人口研究所「日本の将来推計人口（平成</a:t>
            </a:r>
            <a:r>
              <a:rPr lang="en-US" altLang="ja-JP" sz="1050" dirty="0">
                <a:solidFill>
                  <a:schemeClr val="tx1"/>
                </a:solidFill>
                <a:latin typeface="Calibri" panose="020F0502020204030204" pitchFamily="34" charset="0"/>
                <a:ea typeface="ＭＳ Ｐゴシック" panose="020B0600070205080204" pitchFamily="50" charset="-128"/>
              </a:rPr>
              <a:t>24</a:t>
            </a:r>
            <a:r>
              <a:rPr lang="ja-JP" altLang="en-US" sz="1050" dirty="0">
                <a:solidFill>
                  <a:schemeClr val="tx1"/>
                </a:solidFill>
                <a:latin typeface="Calibri" panose="020F0502020204030204" pitchFamily="34" charset="0"/>
                <a:ea typeface="ＭＳ Ｐゴシック" panose="020B0600070205080204" pitchFamily="50" charset="-128"/>
              </a:rPr>
              <a:t>年</a:t>
            </a:r>
            <a:r>
              <a:rPr lang="en-US" altLang="ja-JP" sz="1050" dirty="0">
                <a:solidFill>
                  <a:schemeClr val="tx1"/>
                </a:solidFill>
                <a:latin typeface="Calibri" panose="020F0502020204030204" pitchFamily="34" charset="0"/>
                <a:ea typeface="ＭＳ Ｐゴシック" panose="020B0600070205080204" pitchFamily="50" charset="-128"/>
              </a:rPr>
              <a:t>1</a:t>
            </a:r>
            <a:r>
              <a:rPr lang="ja-JP" altLang="en-US" sz="1050" dirty="0">
                <a:solidFill>
                  <a:schemeClr val="tx1"/>
                </a:solidFill>
                <a:latin typeface="Calibri" panose="020F0502020204030204" pitchFamily="34" charset="0"/>
                <a:ea typeface="ＭＳ Ｐゴシック" panose="020B0600070205080204" pitchFamily="50" charset="-128"/>
              </a:rPr>
              <a:t>月推計）」の出生中位・死亡中位仮定による 推計結果（日本における外国人を含む）</a:t>
            </a:r>
          </a:p>
        </p:txBody>
      </p:sp>
      <p:sp>
        <p:nvSpPr>
          <p:cNvPr id="5" name="正方形/長方形 4">
            <a:extLst>
              <a:ext uri="{FF2B5EF4-FFF2-40B4-BE49-F238E27FC236}">
                <a16:creationId xmlns:a16="http://schemas.microsoft.com/office/drawing/2014/main" id="{31715EA0-C56B-4398-A0C6-4CADBDC60C94}"/>
              </a:ext>
            </a:extLst>
          </p:cNvPr>
          <p:cNvSpPr/>
          <p:nvPr/>
        </p:nvSpPr>
        <p:spPr>
          <a:xfrm>
            <a:off x="3216276" y="3149601"/>
            <a:ext cx="511175" cy="2303463"/>
          </a:xfrm>
          <a:prstGeom prst="rect">
            <a:avLst/>
          </a:prstGeom>
          <a:solidFill>
            <a:srgbClr val="FF0000">
              <a:alpha val="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6" name="正方形/長方形 5">
            <a:extLst>
              <a:ext uri="{FF2B5EF4-FFF2-40B4-BE49-F238E27FC236}">
                <a16:creationId xmlns:a16="http://schemas.microsoft.com/office/drawing/2014/main" id="{B2BE0EFF-F72E-4649-8FA3-78225957D123}"/>
              </a:ext>
            </a:extLst>
          </p:cNvPr>
          <p:cNvSpPr/>
          <p:nvPr/>
        </p:nvSpPr>
        <p:spPr>
          <a:xfrm>
            <a:off x="5016501" y="2636838"/>
            <a:ext cx="511175" cy="2825750"/>
          </a:xfrm>
          <a:prstGeom prst="rect">
            <a:avLst/>
          </a:prstGeom>
          <a:solidFill>
            <a:srgbClr val="FF0000">
              <a:alpha val="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2" name="四角形吹き出し 1">
            <a:extLst>
              <a:ext uri="{FF2B5EF4-FFF2-40B4-BE49-F238E27FC236}">
                <a16:creationId xmlns:a16="http://schemas.microsoft.com/office/drawing/2014/main" id="{6D236558-A3FF-4575-BF3F-CE775D0BB6EC}"/>
              </a:ext>
            </a:extLst>
          </p:cNvPr>
          <p:cNvSpPr/>
          <p:nvPr/>
        </p:nvSpPr>
        <p:spPr>
          <a:xfrm>
            <a:off x="2646363" y="2316163"/>
            <a:ext cx="1655762" cy="608012"/>
          </a:xfrm>
          <a:prstGeom prst="wedgeRectCallout">
            <a:avLst>
              <a:gd name="adj1" fmla="val 1416"/>
              <a:gd name="adj2" fmla="val 85665"/>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120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万人</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9.5%</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p>
        </p:txBody>
      </p:sp>
      <p:sp>
        <p:nvSpPr>
          <p:cNvPr id="8" name="四角形吹き出し 7">
            <a:extLst>
              <a:ext uri="{FF2B5EF4-FFF2-40B4-BE49-F238E27FC236}">
                <a16:creationId xmlns:a16="http://schemas.microsoft.com/office/drawing/2014/main" id="{4833748E-644E-4486-B48A-8BE985096830}"/>
              </a:ext>
            </a:extLst>
          </p:cNvPr>
          <p:cNvSpPr/>
          <p:nvPr/>
        </p:nvSpPr>
        <p:spPr>
          <a:xfrm>
            <a:off x="4852988" y="1581151"/>
            <a:ext cx="1655762" cy="576263"/>
          </a:xfrm>
          <a:prstGeom prst="wedgeRectCallout">
            <a:avLst>
              <a:gd name="adj1" fmla="val -30721"/>
              <a:gd name="adj2" fmla="val 140419"/>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150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万人</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12.7</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p>
        </p:txBody>
      </p:sp>
      <p:sp>
        <p:nvSpPr>
          <p:cNvPr id="10" name="正方形/長方形 9">
            <a:extLst>
              <a:ext uri="{FF2B5EF4-FFF2-40B4-BE49-F238E27FC236}">
                <a16:creationId xmlns:a16="http://schemas.microsoft.com/office/drawing/2014/main" id="{97D336F7-CD4C-453C-8847-B503CC7B87B1}"/>
              </a:ext>
            </a:extLst>
          </p:cNvPr>
          <p:cNvSpPr/>
          <p:nvPr/>
        </p:nvSpPr>
        <p:spPr>
          <a:xfrm>
            <a:off x="2640014" y="3341689"/>
            <a:ext cx="511175" cy="2111375"/>
          </a:xfrm>
          <a:prstGeom prst="rect">
            <a:avLst/>
          </a:prstGeom>
          <a:solidFill>
            <a:srgbClr val="FF0000">
              <a:alpha val="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9" name="四角形吹き出し 8">
            <a:extLst>
              <a:ext uri="{FF2B5EF4-FFF2-40B4-BE49-F238E27FC236}">
                <a16:creationId xmlns:a16="http://schemas.microsoft.com/office/drawing/2014/main" id="{89057D89-3A52-4980-A8BA-7F322FC45B93}"/>
              </a:ext>
            </a:extLst>
          </p:cNvPr>
          <p:cNvSpPr/>
          <p:nvPr/>
        </p:nvSpPr>
        <p:spPr>
          <a:xfrm>
            <a:off x="1570038" y="5516563"/>
            <a:ext cx="2870200" cy="576262"/>
          </a:xfrm>
          <a:prstGeom prst="wedgeRectCallout">
            <a:avLst>
              <a:gd name="adj1" fmla="val -10653"/>
              <a:gd name="adj2" fmla="val -87019"/>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出生数・死亡数</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大体同じ（約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110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万人）</a:t>
            </a:r>
          </a:p>
        </p:txBody>
      </p:sp>
      <p:sp>
        <p:nvSpPr>
          <p:cNvPr id="11" name="正方形/長方形 10">
            <a:extLst>
              <a:ext uri="{FF2B5EF4-FFF2-40B4-BE49-F238E27FC236}">
                <a16:creationId xmlns:a16="http://schemas.microsoft.com/office/drawing/2014/main" id="{BEFE9C3D-6B42-410A-8766-6DFBB80D403F}"/>
              </a:ext>
            </a:extLst>
          </p:cNvPr>
          <p:cNvSpPr/>
          <p:nvPr/>
        </p:nvSpPr>
        <p:spPr>
          <a:xfrm>
            <a:off x="5680076" y="2444750"/>
            <a:ext cx="512763" cy="3017838"/>
          </a:xfrm>
          <a:prstGeom prst="rect">
            <a:avLst/>
          </a:prstGeom>
          <a:solidFill>
            <a:srgbClr val="FF0000">
              <a:alpha val="0"/>
            </a:srgbClr>
          </a:solidFill>
          <a:ln w="57150">
            <a:solidFill>
              <a:srgbClr val="FF3300"/>
            </a:solidFill>
            <a:prstDash val="sysDash"/>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00">
              <a:solidFill>
                <a:prstClr val="white"/>
              </a:solidFill>
            </a:endParaRPr>
          </a:p>
        </p:txBody>
      </p:sp>
      <p:sp>
        <p:nvSpPr>
          <p:cNvPr id="12" name="四角形吹き出し 11">
            <a:extLst>
              <a:ext uri="{FF2B5EF4-FFF2-40B4-BE49-F238E27FC236}">
                <a16:creationId xmlns:a16="http://schemas.microsoft.com/office/drawing/2014/main" id="{E1FFA536-F23F-4AE5-ADD9-7A8C2F84C651}"/>
              </a:ext>
            </a:extLst>
          </p:cNvPr>
          <p:cNvSpPr/>
          <p:nvPr/>
        </p:nvSpPr>
        <p:spPr>
          <a:xfrm>
            <a:off x="6635750" y="1581151"/>
            <a:ext cx="1657350" cy="576263"/>
          </a:xfrm>
          <a:prstGeom prst="wedgeRectCallout">
            <a:avLst>
              <a:gd name="adj1" fmla="val -82636"/>
              <a:gd name="adj2" fmla="val 119360"/>
            </a:avLst>
          </a:prstGeom>
          <a:solidFill>
            <a:schemeClr val="accent1"/>
          </a:solidFill>
          <a:ln>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約</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160</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万人</a:t>
            </a:r>
            <a:endPar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a:p>
            <a:pPr algn="ctr">
              <a:defRPr/>
            </a:pP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r>
              <a:rPr lang="en-US" altLang="ja-JP"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13.8</a:t>
            </a:r>
            <a:r>
              <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a:t>
            </a:r>
          </a:p>
        </p:txBody>
      </p:sp>
      <p:sp>
        <p:nvSpPr>
          <p:cNvPr id="7" name="四角形吹き出し 6">
            <a:extLst>
              <a:ext uri="{FF2B5EF4-FFF2-40B4-BE49-F238E27FC236}">
                <a16:creationId xmlns:a16="http://schemas.microsoft.com/office/drawing/2014/main" id="{18C7530B-D985-4E1E-8480-AD7993B1F9EF}"/>
              </a:ext>
            </a:extLst>
          </p:cNvPr>
          <p:cNvSpPr/>
          <p:nvPr/>
        </p:nvSpPr>
        <p:spPr>
          <a:xfrm>
            <a:off x="1841500" y="3916363"/>
            <a:ext cx="725488" cy="347662"/>
          </a:xfrm>
          <a:prstGeom prst="wedgeRectCallout">
            <a:avLst>
              <a:gd name="adj1" fmla="val 77265"/>
              <a:gd name="adj2" fmla="val 98968"/>
            </a:avLst>
          </a:prstGeom>
          <a:solidFill>
            <a:srgbClr val="FF99FF"/>
          </a:solidFill>
          <a:ln w="28575">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出生</a:t>
            </a:r>
            <a:endParaRPr lang="ja-JP" altLang="en-US" sz="1600"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
        <p:nvSpPr>
          <p:cNvPr id="14" name="四角形吹き出し 13">
            <a:extLst>
              <a:ext uri="{FF2B5EF4-FFF2-40B4-BE49-F238E27FC236}">
                <a16:creationId xmlns:a16="http://schemas.microsoft.com/office/drawing/2014/main" id="{7CC3617A-B9BC-41F8-A4AD-BF86604A6CB8}"/>
              </a:ext>
            </a:extLst>
          </p:cNvPr>
          <p:cNvSpPr/>
          <p:nvPr/>
        </p:nvSpPr>
        <p:spPr>
          <a:xfrm>
            <a:off x="1841500" y="4492626"/>
            <a:ext cx="725488" cy="347663"/>
          </a:xfrm>
          <a:prstGeom prst="wedgeRectCallout">
            <a:avLst>
              <a:gd name="adj1" fmla="val 103424"/>
              <a:gd name="adj2" fmla="val 44266"/>
            </a:avLst>
          </a:prstGeom>
          <a:solidFill>
            <a:schemeClr val="bg2">
              <a:lumMod val="60000"/>
              <a:lumOff val="40000"/>
            </a:schemeClr>
          </a:solidFill>
          <a:ln w="28575">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44" dirty="0">
                <a:solidFill>
                  <a:prstClr val="white"/>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死亡</a:t>
            </a:r>
          </a:p>
        </p:txBody>
      </p:sp>
      <p:sp>
        <p:nvSpPr>
          <p:cNvPr id="13326" name="テキスト ボックス 14">
            <a:extLst>
              <a:ext uri="{FF2B5EF4-FFF2-40B4-BE49-F238E27FC236}">
                <a16:creationId xmlns:a16="http://schemas.microsoft.com/office/drawing/2014/main" id="{4F9722E5-28C9-4A87-A768-B88926BDC7B9}"/>
              </a:ext>
            </a:extLst>
          </p:cNvPr>
          <p:cNvSpPr txBox="1">
            <a:spLocks noChangeArrowheads="1"/>
          </p:cNvSpPr>
          <p:nvPr/>
        </p:nvSpPr>
        <p:spPr bwMode="auto">
          <a:xfrm>
            <a:off x="1703389" y="344489"/>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④死亡者数の増加</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P spid="10"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テキスト ボックス 5">
            <a:extLst>
              <a:ext uri="{FF2B5EF4-FFF2-40B4-BE49-F238E27FC236}">
                <a16:creationId xmlns:a16="http://schemas.microsoft.com/office/drawing/2014/main" id="{F6D9A82C-4537-48A9-B828-10F90FB95B7A}"/>
              </a:ext>
            </a:extLst>
          </p:cNvPr>
          <p:cNvSpPr txBox="1">
            <a:spLocks noChangeArrowheads="1"/>
          </p:cNvSpPr>
          <p:nvPr/>
        </p:nvSpPr>
        <p:spPr bwMode="auto">
          <a:xfrm>
            <a:off x="1774826" y="6434139"/>
            <a:ext cx="49768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en-US" altLang="ja-JP" sz="1400">
                <a:solidFill>
                  <a:srgbClr val="FFFFFF"/>
                </a:solidFill>
                <a:latin typeface="Calibri" panose="020F0502020204030204" pitchFamily="34" charset="0"/>
                <a:ea typeface="ＭＳ Ｐゴシック" panose="020B0600070205080204" pitchFamily="50" charset="-128"/>
              </a:rPr>
              <a:t>※</a:t>
            </a:r>
            <a:r>
              <a:rPr lang="en-US" altLang="ja-JP" sz="1400">
                <a:solidFill>
                  <a:schemeClr val="tx1"/>
                </a:solidFill>
                <a:latin typeface="Calibri" panose="020F0502020204030204" pitchFamily="34" charset="0"/>
                <a:ea typeface="ＭＳ Ｐゴシック" panose="020B0600070205080204" pitchFamily="50" charset="-128"/>
              </a:rPr>
              <a:t>1994</a:t>
            </a:r>
            <a:r>
              <a:rPr lang="ja-JP" altLang="en-US" sz="1400">
                <a:solidFill>
                  <a:schemeClr val="tx1"/>
                </a:solidFill>
                <a:latin typeface="Calibri" panose="020F0502020204030204" pitchFamily="34" charset="0"/>
                <a:ea typeface="ＭＳ Ｐゴシック" panose="020B0600070205080204" pitchFamily="50" charset="-128"/>
              </a:rPr>
              <a:t>年までは老人ホームでの死亡は、自宅に含まれている</a:t>
            </a:r>
          </a:p>
        </p:txBody>
      </p:sp>
      <p:sp>
        <p:nvSpPr>
          <p:cNvPr id="14339" name="テキスト ボックス 6">
            <a:extLst>
              <a:ext uri="{FF2B5EF4-FFF2-40B4-BE49-F238E27FC236}">
                <a16:creationId xmlns:a16="http://schemas.microsoft.com/office/drawing/2014/main" id="{097BC024-C3FB-4718-831B-275F6BC6E020}"/>
              </a:ext>
            </a:extLst>
          </p:cNvPr>
          <p:cNvSpPr txBox="1">
            <a:spLocks noChangeArrowheads="1"/>
          </p:cNvSpPr>
          <p:nvPr/>
        </p:nvSpPr>
        <p:spPr bwMode="auto">
          <a:xfrm>
            <a:off x="6573838" y="6453189"/>
            <a:ext cx="39608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algn="r" eaLnBrk="1" hangingPunct="1">
              <a:spcBef>
                <a:spcPct val="0"/>
              </a:spcBef>
              <a:buClrTx/>
              <a:buSzTx/>
              <a:buFontTx/>
              <a:buNone/>
            </a:pPr>
            <a:r>
              <a:rPr lang="ja-JP" altLang="en-US" sz="1400">
                <a:solidFill>
                  <a:schemeClr val="tx1"/>
                </a:solidFill>
                <a:latin typeface="Calibri" panose="020F0502020204030204" pitchFamily="34" charset="0"/>
                <a:ea typeface="ＭＳ Ｐゴシック" panose="020B0600070205080204" pitchFamily="50" charset="-128"/>
              </a:rPr>
              <a:t>出典）厚生労働省　「人口動態調査」</a:t>
            </a:r>
          </a:p>
        </p:txBody>
      </p:sp>
      <p:pic>
        <p:nvPicPr>
          <p:cNvPr id="14340" name="Picture 2" descr="図1－2－19－（2）　死亡場所の構成割合の推移">
            <a:extLst>
              <a:ext uri="{FF2B5EF4-FFF2-40B4-BE49-F238E27FC236}">
                <a16:creationId xmlns:a16="http://schemas.microsoft.com/office/drawing/2014/main" id="{F989ECD3-2927-4B2A-B1C9-D8C18CF968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3407" t="10435" r="3564" b="12111"/>
          <a:stretch>
            <a:fillRect/>
          </a:stretch>
        </p:blipFill>
        <p:spPr bwMode="auto">
          <a:xfrm>
            <a:off x="1774825" y="1268414"/>
            <a:ext cx="8642350" cy="5056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 name="四角形吹き出し 3">
            <a:extLst>
              <a:ext uri="{FF2B5EF4-FFF2-40B4-BE49-F238E27FC236}">
                <a16:creationId xmlns:a16="http://schemas.microsoft.com/office/drawing/2014/main" id="{FE681DE6-AE10-4FBF-8744-B98C71D18C70}"/>
              </a:ext>
            </a:extLst>
          </p:cNvPr>
          <p:cNvSpPr/>
          <p:nvPr/>
        </p:nvSpPr>
        <p:spPr>
          <a:xfrm>
            <a:off x="3235325" y="1508126"/>
            <a:ext cx="1924050" cy="639763"/>
          </a:xfrm>
          <a:prstGeom prst="wedgeRectCallout">
            <a:avLst>
              <a:gd name="adj1" fmla="val -70967"/>
              <a:gd name="adj2" fmla="val 23182"/>
            </a:avLst>
          </a:prstGeom>
          <a:solidFill>
            <a:schemeClr val="accent1"/>
          </a:solidFill>
          <a:ln w="28575">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22" dirty="0">
                <a:solidFill>
                  <a:prstClr val="white"/>
                </a:solidFill>
                <a:latin typeface="HGP創英角ｺﾞｼｯｸUB" panose="020B0900000000000000" pitchFamily="50" charset="-128"/>
                <a:ea typeface="HGP創英角ｺﾞｼｯｸUB" panose="020B0900000000000000" pitchFamily="50" charset="-128"/>
              </a:rPr>
              <a:t>20</a:t>
            </a: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世紀半ばは</a:t>
            </a:r>
            <a:endParaRPr lang="en-US" altLang="ja-JP" sz="1422" dirty="0">
              <a:solidFill>
                <a:prstClr val="white"/>
              </a:solidFill>
              <a:latin typeface="HGP創英角ｺﾞｼｯｸUB" panose="020B0900000000000000" pitchFamily="50" charset="-128"/>
              <a:ea typeface="HGP創英角ｺﾞｼｯｸUB" panose="020B0900000000000000" pitchFamily="50" charset="-128"/>
            </a:endParaRPr>
          </a:p>
          <a:p>
            <a:pPr algn="ctr">
              <a:defRPr/>
            </a:pP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自宅が</a:t>
            </a:r>
            <a:r>
              <a:rPr lang="en-US" altLang="ja-JP" sz="1422" dirty="0">
                <a:solidFill>
                  <a:prstClr val="white"/>
                </a:solidFill>
                <a:latin typeface="HGP創英角ｺﾞｼｯｸUB" panose="020B0900000000000000" pitchFamily="50" charset="-128"/>
                <a:ea typeface="HGP創英角ｺﾞｼｯｸUB" panose="020B0900000000000000" pitchFamily="50" charset="-128"/>
              </a:rPr>
              <a:t>8</a:t>
            </a: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割超え</a:t>
            </a:r>
          </a:p>
        </p:txBody>
      </p:sp>
      <p:sp>
        <p:nvSpPr>
          <p:cNvPr id="13" name="四角形吹き出し 12">
            <a:extLst>
              <a:ext uri="{FF2B5EF4-FFF2-40B4-BE49-F238E27FC236}">
                <a16:creationId xmlns:a16="http://schemas.microsoft.com/office/drawing/2014/main" id="{F835443E-49E2-4B48-849F-BCC3C34CDC2F}"/>
              </a:ext>
            </a:extLst>
          </p:cNvPr>
          <p:cNvSpPr/>
          <p:nvPr/>
        </p:nvSpPr>
        <p:spPr>
          <a:xfrm>
            <a:off x="7535864" y="1504951"/>
            <a:ext cx="1944687" cy="639763"/>
          </a:xfrm>
          <a:prstGeom prst="wedgeRectCallout">
            <a:avLst>
              <a:gd name="adj1" fmla="val 64151"/>
              <a:gd name="adj2" fmla="val 21286"/>
            </a:avLst>
          </a:prstGeom>
          <a:solidFill>
            <a:schemeClr val="accent1"/>
          </a:solidFill>
          <a:ln w="28575">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現在は</a:t>
            </a:r>
            <a:endParaRPr lang="en-US" altLang="ja-JP" sz="1422" dirty="0">
              <a:solidFill>
                <a:prstClr val="white"/>
              </a:solidFill>
              <a:latin typeface="HGP創英角ｺﾞｼｯｸUB" panose="020B0900000000000000" pitchFamily="50" charset="-128"/>
              <a:ea typeface="HGP創英角ｺﾞｼｯｸUB" panose="020B0900000000000000" pitchFamily="50" charset="-128"/>
            </a:endParaRPr>
          </a:p>
          <a:p>
            <a:pPr algn="ctr">
              <a:defRPr/>
            </a:pPr>
            <a:r>
              <a:rPr lang="en-US" altLang="ja-JP" sz="1422" dirty="0">
                <a:solidFill>
                  <a:prstClr val="white"/>
                </a:solidFill>
                <a:latin typeface="HGP創英角ｺﾞｼｯｸUB" panose="020B0900000000000000" pitchFamily="50" charset="-128"/>
                <a:ea typeface="HGP創英角ｺﾞｼｯｸUB" panose="020B0900000000000000" pitchFamily="50" charset="-128"/>
              </a:rPr>
              <a:t>8</a:t>
            </a: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割弱が病院</a:t>
            </a:r>
            <a:endParaRPr lang="en-US" altLang="ja-JP" sz="1422"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7" name="四角形吹き出し 16">
            <a:extLst>
              <a:ext uri="{FF2B5EF4-FFF2-40B4-BE49-F238E27FC236}">
                <a16:creationId xmlns:a16="http://schemas.microsoft.com/office/drawing/2014/main" id="{73B21BDA-883E-4379-AD79-B36D31946148}"/>
              </a:ext>
            </a:extLst>
          </p:cNvPr>
          <p:cNvSpPr/>
          <p:nvPr/>
        </p:nvSpPr>
        <p:spPr>
          <a:xfrm>
            <a:off x="6573838" y="3333751"/>
            <a:ext cx="2114550" cy="442913"/>
          </a:xfrm>
          <a:prstGeom prst="wedgeRectCallout">
            <a:avLst>
              <a:gd name="adj1" fmla="val -74839"/>
              <a:gd name="adj2" fmla="val 25914"/>
            </a:avLst>
          </a:prstGeom>
          <a:solidFill>
            <a:schemeClr val="accent1"/>
          </a:solidFill>
          <a:ln w="28575">
            <a:solidFill>
              <a:schemeClr val="tx1"/>
            </a:solidFill>
          </a:ln>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422" dirty="0">
                <a:solidFill>
                  <a:prstClr val="white"/>
                </a:solidFill>
                <a:latin typeface="HGP創英角ｺﾞｼｯｸUB" panose="020B0900000000000000" pitchFamily="50" charset="-128"/>
                <a:ea typeface="HGP創英角ｺﾞｼｯｸUB" panose="020B0900000000000000" pitchFamily="50" charset="-128"/>
              </a:rPr>
              <a:t>1970</a:t>
            </a:r>
            <a:r>
              <a:rPr lang="ja-JP" altLang="en-US" sz="1422" dirty="0">
                <a:solidFill>
                  <a:prstClr val="white"/>
                </a:solidFill>
                <a:latin typeface="HGP創英角ｺﾞｼｯｸUB" panose="020B0900000000000000" pitchFamily="50" charset="-128"/>
                <a:ea typeface="HGP創英角ｺﾞｼｯｸUB" panose="020B0900000000000000" pitchFamily="50" charset="-128"/>
              </a:rPr>
              <a:t>年代に逆転</a:t>
            </a:r>
            <a:endParaRPr lang="en-US" altLang="ja-JP" sz="1422" dirty="0">
              <a:solidFill>
                <a:prstClr val="white"/>
              </a:solidFill>
              <a:latin typeface="HGP創英角ｺﾞｼｯｸUB" panose="020B0900000000000000" pitchFamily="50" charset="-128"/>
              <a:ea typeface="HGP創英角ｺﾞｼｯｸUB" panose="020B0900000000000000" pitchFamily="50" charset="-128"/>
            </a:endParaRPr>
          </a:p>
        </p:txBody>
      </p:sp>
      <p:sp>
        <p:nvSpPr>
          <p:cNvPr id="14344" name="テキスト ボックス 24">
            <a:extLst>
              <a:ext uri="{FF2B5EF4-FFF2-40B4-BE49-F238E27FC236}">
                <a16:creationId xmlns:a16="http://schemas.microsoft.com/office/drawing/2014/main" id="{8F733197-7C4D-480B-904B-107E147181FC}"/>
              </a:ext>
            </a:extLst>
          </p:cNvPr>
          <p:cNvSpPr txBox="1">
            <a:spLocks noChangeArrowheads="1"/>
          </p:cNvSpPr>
          <p:nvPr/>
        </p:nvSpPr>
        <p:spPr bwMode="auto">
          <a:xfrm>
            <a:off x="1703387" y="230934"/>
            <a:ext cx="87852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rgbClr val="826285"/>
              </a:buClr>
              <a:buSzPct val="60000"/>
              <a:buFont typeface="Wingdings" panose="05000000000000000000" pitchFamily="2" charset="2"/>
              <a:buChar char="u"/>
              <a:defRPr kumimoji="1" sz="3200">
                <a:solidFill>
                  <a:schemeClr val="tx2"/>
                </a:solidFill>
                <a:latin typeface="Century Schoolbook" panose="020B0604020202020204" pitchFamily="18" charset="0"/>
                <a:ea typeface="ＭＳ Ｐ明朝" panose="02020600040205080304" pitchFamily="18" charset="-128"/>
              </a:defRPr>
            </a:lvl1pPr>
            <a:lvl2pPr marL="742950" indent="-285750" eaLnBrk="0" hangingPunct="0">
              <a:spcBef>
                <a:spcPct val="20000"/>
              </a:spcBef>
              <a:buClr>
                <a:srgbClr val="898995"/>
              </a:buClr>
              <a:buSzPct val="55000"/>
              <a:buFont typeface="Wingdings" panose="05000000000000000000" pitchFamily="2" charset="2"/>
              <a:buChar char="u"/>
              <a:defRPr kumimoji="1" sz="2800">
                <a:solidFill>
                  <a:schemeClr val="tx2"/>
                </a:solidFill>
                <a:latin typeface="Century Schoolbook" panose="020B0604020202020204" pitchFamily="18" charset="0"/>
                <a:ea typeface="ＭＳ Ｐ明朝" panose="02020600040205080304" pitchFamily="18" charset="-128"/>
              </a:defRPr>
            </a:lvl2pPr>
            <a:lvl3pPr marL="1143000" indent="-228600" eaLnBrk="0" hangingPunct="0">
              <a:spcBef>
                <a:spcPct val="20000"/>
              </a:spcBef>
              <a:buClr>
                <a:srgbClr val="906351"/>
              </a:buClr>
              <a:buSzPct val="55000"/>
              <a:buFont typeface="Wingdings" panose="05000000000000000000" pitchFamily="2" charset="2"/>
              <a:buChar char="u"/>
              <a:defRPr kumimoji="1" sz="2400">
                <a:solidFill>
                  <a:schemeClr val="tx2"/>
                </a:solidFill>
                <a:latin typeface="Century Schoolbook" panose="020B0604020202020204" pitchFamily="18" charset="0"/>
                <a:ea typeface="ＭＳ Ｐ明朝" panose="02020600040205080304" pitchFamily="18" charset="-128"/>
              </a:defRPr>
            </a:lvl3pPr>
            <a:lvl4pPr marL="1600200" indent="-228600" eaLnBrk="0" hangingPunct="0">
              <a:spcBef>
                <a:spcPct val="20000"/>
              </a:spcBef>
              <a:buClr>
                <a:srgbClr val="708B7E"/>
              </a:buClr>
              <a:buSzPct val="50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4pPr>
            <a:lvl5pPr marL="2057400" indent="-228600" eaLnBrk="0" hangingPunct="0">
              <a:spcBef>
                <a:spcPct val="20000"/>
              </a:spcBef>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5pPr>
            <a:lvl6pPr marL="25146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6pPr>
            <a:lvl7pPr marL="29718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7pPr>
            <a:lvl8pPr marL="34290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8pPr>
            <a:lvl9pPr marL="3886200" indent="-228600" eaLnBrk="0" fontAlgn="base" hangingPunct="0">
              <a:spcBef>
                <a:spcPct val="20000"/>
              </a:spcBef>
              <a:spcAft>
                <a:spcPct val="0"/>
              </a:spcAft>
              <a:buClr>
                <a:srgbClr val="8B8B69"/>
              </a:buClr>
              <a:buSzPct val="45000"/>
              <a:buFont typeface="Wingdings" panose="05000000000000000000" pitchFamily="2" charset="2"/>
              <a:buChar char="u"/>
              <a:defRPr kumimoji="1" sz="2000">
                <a:solidFill>
                  <a:schemeClr val="tx2"/>
                </a:solidFill>
                <a:latin typeface="Century Schoolbook" panose="020B0604020202020204" pitchFamily="18" charset="0"/>
                <a:ea typeface="ＭＳ Ｐ明朝" panose="02020600040205080304" pitchFamily="18" charset="-128"/>
              </a:defRPr>
            </a:lvl9pPr>
          </a:lstStyle>
          <a:p>
            <a:pPr eaLnBrk="1" hangingPunct="1">
              <a:spcBef>
                <a:spcPct val="0"/>
              </a:spcBef>
              <a:buClrTx/>
              <a:buSzTx/>
              <a:buFontTx/>
              <a:buNone/>
            </a:pP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a:t>
            </a:r>
            <a:r>
              <a:rPr lang="ja-JP" altLang="en-US" sz="4400" dirty="0">
                <a:solidFill>
                  <a:srgbClr val="0070C0"/>
                </a:solidFill>
                <a:latin typeface="HGP創英角ｺﾞｼｯｸUB" panose="020B0A00000000000000" pitchFamily="50" charset="-128"/>
                <a:ea typeface="HGP創英角ｺﾞｼｯｸUB" panose="020B0A00000000000000" pitchFamily="50" charset="-128"/>
              </a:rPr>
              <a:t>死亡場所の推移</a:t>
            </a:r>
            <a:r>
              <a:rPr lang="en-US" altLang="ja-JP" sz="4400" dirty="0">
                <a:solidFill>
                  <a:srgbClr val="0070C0"/>
                </a:solidFill>
                <a:latin typeface="HGP創英角ｺﾞｼｯｸUB" panose="020B0A00000000000000" pitchFamily="50" charset="-128"/>
                <a:ea typeface="HGP創英角ｺﾞｼｯｸUB" panose="020B0A00000000000000" pitchFamily="50" charset="-128"/>
              </a:rPr>
              <a:t>】</a:t>
            </a:r>
            <a:endParaRPr lang="ja-JP" altLang="en-US" sz="4400" dirty="0">
              <a:solidFill>
                <a:srgbClr val="0070C0"/>
              </a:solidFill>
              <a:latin typeface="HGP創英角ｺﾞｼｯｸUB" panose="020B0A00000000000000" pitchFamily="50" charset="-128"/>
              <a:ea typeface="HGP創英角ｺﾞｼｯｸUB" panose="020B0A00000000000000" pitchFamily="50" charset="-128"/>
            </a:endParaRPr>
          </a:p>
        </p:txBody>
      </p:sp>
    </p:spTree>
    <p:custDataLst>
      <p:tags r:id="rId1"/>
    </p:custData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TIMING" val="|3.3|10.1|6.2"/>
</p:tagLst>
</file>

<file path=ppt/tags/tag2.xml><?xml version="1.0" encoding="utf-8"?>
<p:tagLst xmlns:a="http://schemas.openxmlformats.org/drawingml/2006/main" xmlns:r="http://schemas.openxmlformats.org/officeDocument/2006/relationships" xmlns:p="http://schemas.openxmlformats.org/presentationml/2006/main">
  <p:tag name="TIMING" val="|0.6|0.2|0.3|0.1|0.8"/>
</p:tagLst>
</file>

<file path=ppt/tags/tag3.xml><?xml version="1.0" encoding="utf-8"?>
<p:tagLst xmlns:a="http://schemas.openxmlformats.org/drawingml/2006/main" xmlns:r="http://schemas.openxmlformats.org/officeDocument/2006/relationships" xmlns:p="http://schemas.openxmlformats.org/presentationml/2006/main">
  <p:tag name="TIMING" val="|5.6|8.4|6.8|12.2|6.6|10.4"/>
</p:tagLst>
</file>

<file path=ppt/tags/tag4.xml><?xml version="1.0" encoding="utf-8"?>
<p:tagLst xmlns:a="http://schemas.openxmlformats.org/drawingml/2006/main" xmlns:r="http://schemas.openxmlformats.org/officeDocument/2006/relationships" xmlns:p="http://schemas.openxmlformats.org/presentationml/2006/main">
  <p:tag name="TIMING" val="|4.2|5.9|9.1"/>
</p:tagLst>
</file>

<file path=ppt/tags/tag5.xml><?xml version="1.0" encoding="utf-8"?>
<p:tagLst xmlns:a="http://schemas.openxmlformats.org/drawingml/2006/main" xmlns:r="http://schemas.openxmlformats.org/officeDocument/2006/relationships" xmlns:p="http://schemas.openxmlformats.org/presentationml/2006/main">
  <p:tag name="TIMING" val="|0.5|0.3|0.2"/>
</p:tagLst>
</file>

<file path=ppt/tags/tag6.xml><?xml version="1.0" encoding="utf-8"?>
<p:tagLst xmlns:a="http://schemas.openxmlformats.org/drawingml/2006/main" xmlns:r="http://schemas.openxmlformats.org/officeDocument/2006/relationships" xmlns:p="http://schemas.openxmlformats.org/presentationml/2006/main">
  <p:tag name="TIMING" val="|0.7|0.2|0.3|0.2"/>
</p:tagLst>
</file>

<file path=ppt/theme/theme1.xml><?xml version="1.0" encoding="utf-8"?>
<a:theme xmlns:a="http://schemas.openxmlformats.org/drawingml/2006/main" name="ギャラリー">
  <a:themeElements>
    <a:clrScheme name="ギャラリー">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ギャラリー">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ギャラリー">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TM10001114[[fn=ギャラリー]]</Template>
  <TotalTime>349</TotalTime>
  <Words>2851</Words>
  <Application>Microsoft Office PowerPoint</Application>
  <PresentationFormat>ワイド画面</PresentationFormat>
  <Paragraphs>237</Paragraphs>
  <Slides>44</Slides>
  <Notes>28</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44</vt:i4>
      </vt:variant>
    </vt:vector>
  </HeadingPairs>
  <TitlesOfParts>
    <vt:vector size="53" baseType="lpstr">
      <vt:lpstr>HGP創英角ｺﾞｼｯｸUB</vt:lpstr>
      <vt:lpstr>Lucida Grande</vt:lpstr>
      <vt:lpstr>ヒラギノ角ゴ Pro W3</vt:lpstr>
      <vt:lpstr>游ゴシック</vt:lpstr>
      <vt:lpstr>Arial</vt:lpstr>
      <vt:lpstr>Calibri</vt:lpstr>
      <vt:lpstr>Gill Sans MT</vt:lpstr>
      <vt:lpstr>Wingdings</vt:lpstr>
      <vt:lpstr>ギャラリー</vt:lpstr>
      <vt:lpstr>地域包括ケアに関わる多職種からの最新情報 ～調整業務からみえるもの～</vt:lpstr>
      <vt:lpstr>本日のプログラム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４つの大きな社会問題への対応</vt:lpstr>
      <vt:lpstr>PowerPoint プレゼンテーション</vt:lpstr>
      <vt:lpstr>PowerPoint プレゼンテーション</vt:lpstr>
      <vt:lpstr>PowerPoint プレゼンテーション</vt:lpstr>
      <vt:lpstr>フレイル　低栄養シニア</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地域ケア会議」の5つの機能</vt:lpstr>
      <vt:lpstr>介護予防のための 地域ケア個別会議開催の意義</vt:lpstr>
      <vt:lpstr>地域ケア会議で取り扱う事例(対象者)</vt:lpstr>
      <vt:lpstr>地域ケア会議の参加者(例)</vt:lpstr>
      <vt:lpstr>具体的事例　(地域ケア会議で検討したケアプラン)</vt:lpstr>
      <vt:lpstr>PowerPoint プレゼンテーション</vt:lpstr>
      <vt:lpstr>失敗しないケア会議にするための10か条</vt:lpstr>
      <vt:lpstr>PowerPoint プレゼンテーション</vt:lpstr>
      <vt:lpstr>PowerPoint プレゼンテーション</vt:lpstr>
      <vt:lpstr>PowerPoint プレゼンテーション</vt:lpstr>
      <vt:lpstr>PowerPoint プレゼンテーション</vt:lpstr>
      <vt:lpstr>地域共生社会</vt:lpstr>
      <vt:lpstr>PowerPoint プレゼンテーション</vt:lpstr>
      <vt:lpstr>PowerPoint プレゼンテーション</vt:lpstr>
      <vt:lpstr>PowerPoint プレゼンテーション</vt:lpstr>
      <vt:lpstr>これからの課題</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toyokawa reha</dc:creator>
  <cp:lastModifiedBy>河合 靖生</cp:lastModifiedBy>
  <cp:revision>33</cp:revision>
  <dcterms:created xsi:type="dcterms:W3CDTF">2019-09-17T23:44:30Z</dcterms:created>
  <dcterms:modified xsi:type="dcterms:W3CDTF">2024-11-14T09:18:34Z</dcterms:modified>
</cp:coreProperties>
</file>