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handoutMasterIdLst>
    <p:handoutMasterId r:id="rId30"/>
  </p:handoutMasterIdLst>
  <p:sldIdLst>
    <p:sldId id="256" r:id="rId2"/>
    <p:sldId id="285" r:id="rId3"/>
    <p:sldId id="258" r:id="rId4"/>
    <p:sldId id="259" r:id="rId5"/>
    <p:sldId id="277" r:id="rId6"/>
    <p:sldId id="273" r:id="rId7"/>
    <p:sldId id="272" r:id="rId8"/>
    <p:sldId id="260" r:id="rId9"/>
    <p:sldId id="276" r:id="rId10"/>
    <p:sldId id="261" r:id="rId11"/>
    <p:sldId id="262" r:id="rId12"/>
    <p:sldId id="263" r:id="rId13"/>
    <p:sldId id="265" r:id="rId14"/>
    <p:sldId id="279" r:id="rId15"/>
    <p:sldId id="274" r:id="rId16"/>
    <p:sldId id="266" r:id="rId17"/>
    <p:sldId id="267" r:id="rId18"/>
    <p:sldId id="268" r:id="rId19"/>
    <p:sldId id="269" r:id="rId20"/>
    <p:sldId id="284" r:id="rId21"/>
    <p:sldId id="281" r:id="rId22"/>
    <p:sldId id="270" r:id="rId23"/>
    <p:sldId id="278" r:id="rId24"/>
    <p:sldId id="280" r:id="rId25"/>
    <p:sldId id="271" r:id="rId26"/>
    <p:sldId id="282" r:id="rId27"/>
    <p:sldId id="283" r:id="rId28"/>
  </p:sldIdLst>
  <p:sldSz cx="12192000" cy="6858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5214" autoAdjust="0"/>
  </p:normalViewPr>
  <p:slideViewPr>
    <p:cSldViewPr snapToGrid="0">
      <p:cViewPr varScale="1">
        <p:scale>
          <a:sx n="85" d="100"/>
          <a:sy n="85" d="100"/>
        </p:scale>
        <p:origin x="49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85466" cy="502950"/>
          </a:xfrm>
          <a:prstGeom prst="rect">
            <a:avLst/>
          </a:prstGeom>
        </p:spPr>
        <p:txBody>
          <a:bodyPr vert="horz" lIns="93109" tIns="46555" rIns="93109" bIns="4655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1075" y="0"/>
            <a:ext cx="2985465" cy="502950"/>
          </a:xfrm>
          <a:prstGeom prst="rect">
            <a:avLst/>
          </a:prstGeom>
        </p:spPr>
        <p:txBody>
          <a:bodyPr vert="horz" lIns="93109" tIns="46555" rIns="93109" bIns="46555" rtlCol="0"/>
          <a:lstStyle>
            <a:lvl1pPr algn="r">
              <a:defRPr sz="1200"/>
            </a:lvl1pPr>
          </a:lstStyle>
          <a:p>
            <a:fld id="{65B54C94-7F2E-4CD0-A986-B97FDDA28BB1}" type="datetimeFigureOut">
              <a:rPr kumimoji="1" lang="ja-JP" altLang="en-US" smtClean="0"/>
              <a:t>2024/11/18</a:t>
            </a:fld>
            <a:endParaRPr kumimoji="1" lang="ja-JP" altLang="en-US"/>
          </a:p>
        </p:txBody>
      </p:sp>
      <p:sp>
        <p:nvSpPr>
          <p:cNvPr id="4" name="フッター プレースホルダー 3"/>
          <p:cNvSpPr>
            <a:spLocks noGrp="1"/>
          </p:cNvSpPr>
          <p:nvPr>
            <p:ph type="ftr" sz="quarter" idx="2"/>
          </p:nvPr>
        </p:nvSpPr>
        <p:spPr>
          <a:xfrm>
            <a:off x="2" y="9515763"/>
            <a:ext cx="2985466" cy="502950"/>
          </a:xfrm>
          <a:prstGeom prst="rect">
            <a:avLst/>
          </a:prstGeom>
        </p:spPr>
        <p:txBody>
          <a:bodyPr vert="horz" lIns="93109" tIns="46555" rIns="93109" bIns="4655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1075" y="9515763"/>
            <a:ext cx="2985465" cy="502950"/>
          </a:xfrm>
          <a:prstGeom prst="rect">
            <a:avLst/>
          </a:prstGeom>
        </p:spPr>
        <p:txBody>
          <a:bodyPr vert="horz" lIns="93109" tIns="46555" rIns="93109" bIns="46555" rtlCol="0" anchor="b"/>
          <a:lstStyle>
            <a:lvl1pPr algn="r">
              <a:defRPr sz="1200"/>
            </a:lvl1pPr>
          </a:lstStyle>
          <a:p>
            <a:fld id="{EE36EEF1-8AB6-4250-9066-9840A854A31A}" type="slidenum">
              <a:rPr kumimoji="1" lang="ja-JP" altLang="en-US" smtClean="0"/>
              <a:t>‹#›</a:t>
            </a:fld>
            <a:endParaRPr kumimoji="1" lang="ja-JP" altLang="en-US"/>
          </a:p>
        </p:txBody>
      </p:sp>
    </p:spTree>
    <p:extLst>
      <p:ext uri="{BB962C8B-B14F-4D97-AF65-F5344CB8AC3E}">
        <p14:creationId xmlns:p14="http://schemas.microsoft.com/office/powerpoint/2010/main" val="1959828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84871" cy="502675"/>
          </a:xfrm>
          <a:prstGeom prst="rect">
            <a:avLst/>
          </a:prstGeom>
        </p:spPr>
        <p:txBody>
          <a:bodyPr vert="horz" lIns="93109" tIns="46555" rIns="93109" bIns="46555"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700" y="3"/>
            <a:ext cx="2984871" cy="502675"/>
          </a:xfrm>
          <a:prstGeom prst="rect">
            <a:avLst/>
          </a:prstGeom>
        </p:spPr>
        <p:txBody>
          <a:bodyPr vert="horz" lIns="93109" tIns="46555" rIns="93109" bIns="46555" rtlCol="0"/>
          <a:lstStyle>
            <a:lvl1pPr algn="r">
              <a:defRPr sz="1200"/>
            </a:lvl1pPr>
          </a:lstStyle>
          <a:p>
            <a:fld id="{6870AFB6-B4B9-4DB0-8F94-47CA5447D6FB}" type="datetimeFigureOut">
              <a:rPr kumimoji="1" lang="ja-JP" altLang="en-US" smtClean="0"/>
              <a:t>2024/11/18</a:t>
            </a:fld>
            <a:endParaRPr kumimoji="1" lang="ja-JP" altLang="en-US"/>
          </a:p>
        </p:txBody>
      </p:sp>
      <p:sp>
        <p:nvSpPr>
          <p:cNvPr id="4" name="スライド イメージ プレースホルダー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3109" tIns="46555" rIns="93109" bIns="46555" rtlCol="0" anchor="ctr"/>
          <a:lstStyle/>
          <a:p>
            <a:endParaRPr lang="ja-JP" altLang="en-US"/>
          </a:p>
        </p:txBody>
      </p:sp>
      <p:sp>
        <p:nvSpPr>
          <p:cNvPr id="5" name="ノート プレースホルダー 4"/>
          <p:cNvSpPr>
            <a:spLocks noGrp="1"/>
          </p:cNvSpPr>
          <p:nvPr>
            <p:ph type="body" sz="quarter" idx="3"/>
          </p:nvPr>
        </p:nvSpPr>
        <p:spPr>
          <a:xfrm>
            <a:off x="688817" y="4821508"/>
            <a:ext cx="5510530" cy="3944868"/>
          </a:xfrm>
          <a:prstGeom prst="rect">
            <a:avLst/>
          </a:prstGeom>
        </p:spPr>
        <p:txBody>
          <a:bodyPr vert="horz" lIns="93109" tIns="46555" rIns="93109" bIns="4655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516040"/>
            <a:ext cx="2984871" cy="502674"/>
          </a:xfrm>
          <a:prstGeom prst="rect">
            <a:avLst/>
          </a:prstGeom>
        </p:spPr>
        <p:txBody>
          <a:bodyPr vert="horz" lIns="93109" tIns="46555" rIns="93109" bIns="4655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700" y="9516040"/>
            <a:ext cx="2984871" cy="502674"/>
          </a:xfrm>
          <a:prstGeom prst="rect">
            <a:avLst/>
          </a:prstGeom>
        </p:spPr>
        <p:txBody>
          <a:bodyPr vert="horz" lIns="93109" tIns="46555" rIns="93109" bIns="46555" rtlCol="0" anchor="b"/>
          <a:lstStyle>
            <a:lvl1pPr algn="r">
              <a:defRPr sz="1200"/>
            </a:lvl1pPr>
          </a:lstStyle>
          <a:p>
            <a:fld id="{466953A2-6A2B-4E22-AE4F-934590D0B44A}" type="slidenum">
              <a:rPr kumimoji="1" lang="ja-JP" altLang="en-US" smtClean="0"/>
              <a:t>‹#›</a:t>
            </a:fld>
            <a:endParaRPr kumimoji="1" lang="ja-JP" altLang="en-US"/>
          </a:p>
        </p:txBody>
      </p:sp>
    </p:spTree>
    <p:extLst>
      <p:ext uri="{BB962C8B-B14F-4D97-AF65-F5344CB8AC3E}">
        <p14:creationId xmlns:p14="http://schemas.microsoft.com/office/powerpoint/2010/main" val="2168862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a:t>
            </a:fld>
            <a:endParaRPr kumimoji="1" lang="ja-JP" altLang="en-US"/>
          </a:p>
        </p:txBody>
      </p:sp>
    </p:spTree>
    <p:extLst>
      <p:ext uri="{BB962C8B-B14F-4D97-AF65-F5344CB8AC3E}">
        <p14:creationId xmlns:p14="http://schemas.microsoft.com/office/powerpoint/2010/main" val="1375899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10</a:t>
            </a:fld>
            <a:endParaRPr kumimoji="1" lang="ja-JP" altLang="en-US"/>
          </a:p>
        </p:txBody>
      </p:sp>
    </p:spTree>
    <p:extLst>
      <p:ext uri="{BB962C8B-B14F-4D97-AF65-F5344CB8AC3E}">
        <p14:creationId xmlns:p14="http://schemas.microsoft.com/office/powerpoint/2010/main" val="57107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11</a:t>
            </a:fld>
            <a:endParaRPr kumimoji="1" lang="ja-JP" altLang="en-US"/>
          </a:p>
        </p:txBody>
      </p:sp>
    </p:spTree>
    <p:extLst>
      <p:ext uri="{BB962C8B-B14F-4D97-AF65-F5344CB8AC3E}">
        <p14:creationId xmlns:p14="http://schemas.microsoft.com/office/powerpoint/2010/main" val="1392415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12</a:t>
            </a:fld>
            <a:endParaRPr kumimoji="1" lang="ja-JP" altLang="en-US"/>
          </a:p>
        </p:txBody>
      </p:sp>
    </p:spTree>
    <p:extLst>
      <p:ext uri="{BB962C8B-B14F-4D97-AF65-F5344CB8AC3E}">
        <p14:creationId xmlns:p14="http://schemas.microsoft.com/office/powerpoint/2010/main" val="233400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13</a:t>
            </a:fld>
            <a:endParaRPr kumimoji="1" lang="ja-JP" altLang="en-US"/>
          </a:p>
        </p:txBody>
      </p:sp>
    </p:spTree>
    <p:extLst>
      <p:ext uri="{BB962C8B-B14F-4D97-AF65-F5344CB8AC3E}">
        <p14:creationId xmlns:p14="http://schemas.microsoft.com/office/powerpoint/2010/main" val="1052960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14</a:t>
            </a:fld>
            <a:endParaRPr kumimoji="1" lang="ja-JP" altLang="en-US"/>
          </a:p>
        </p:txBody>
      </p:sp>
    </p:spTree>
    <p:extLst>
      <p:ext uri="{BB962C8B-B14F-4D97-AF65-F5344CB8AC3E}">
        <p14:creationId xmlns:p14="http://schemas.microsoft.com/office/powerpoint/2010/main" val="2414665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15</a:t>
            </a:fld>
            <a:endParaRPr kumimoji="1" lang="ja-JP" altLang="en-US"/>
          </a:p>
        </p:txBody>
      </p:sp>
    </p:spTree>
    <p:extLst>
      <p:ext uri="{BB962C8B-B14F-4D97-AF65-F5344CB8AC3E}">
        <p14:creationId xmlns:p14="http://schemas.microsoft.com/office/powerpoint/2010/main" val="1429815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16</a:t>
            </a:fld>
            <a:endParaRPr kumimoji="1" lang="ja-JP" altLang="en-US"/>
          </a:p>
        </p:txBody>
      </p:sp>
    </p:spTree>
    <p:extLst>
      <p:ext uri="{BB962C8B-B14F-4D97-AF65-F5344CB8AC3E}">
        <p14:creationId xmlns:p14="http://schemas.microsoft.com/office/powerpoint/2010/main" val="2027315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17</a:t>
            </a:fld>
            <a:endParaRPr kumimoji="1" lang="ja-JP" altLang="en-US"/>
          </a:p>
        </p:txBody>
      </p:sp>
    </p:spTree>
    <p:extLst>
      <p:ext uri="{BB962C8B-B14F-4D97-AF65-F5344CB8AC3E}">
        <p14:creationId xmlns:p14="http://schemas.microsoft.com/office/powerpoint/2010/main" val="25967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18</a:t>
            </a:fld>
            <a:endParaRPr kumimoji="1" lang="ja-JP" altLang="en-US"/>
          </a:p>
        </p:txBody>
      </p:sp>
    </p:spTree>
    <p:extLst>
      <p:ext uri="{BB962C8B-B14F-4D97-AF65-F5344CB8AC3E}">
        <p14:creationId xmlns:p14="http://schemas.microsoft.com/office/powerpoint/2010/main" val="2452975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a:p>
            <a:endParaRPr lang="en-US" altLang="ja-JP" sz="1400" dirty="0"/>
          </a:p>
          <a:p>
            <a:endParaRPr lang="en-US" altLang="ja-JP" sz="1400" dirty="0"/>
          </a:p>
          <a:p>
            <a:endParaRPr lang="ja-JP" altLang="en-US"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19</a:t>
            </a:fld>
            <a:endParaRPr kumimoji="1" lang="ja-JP" altLang="en-US"/>
          </a:p>
        </p:txBody>
      </p:sp>
    </p:spTree>
    <p:extLst>
      <p:ext uri="{BB962C8B-B14F-4D97-AF65-F5344CB8AC3E}">
        <p14:creationId xmlns:p14="http://schemas.microsoft.com/office/powerpoint/2010/main" val="429076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名称はそれぞれ</a:t>
            </a:r>
            <a:endParaRPr kumimoji="1" lang="en-US" altLang="ja-JP" sz="1400" dirty="0"/>
          </a:p>
          <a:p>
            <a:endParaRPr kumimoji="1" lang="en-US" altLang="ja-JP" sz="1400" dirty="0"/>
          </a:p>
          <a:p>
            <a:r>
              <a:rPr kumimoji="1" lang="ja-JP" altLang="en-US" sz="1400" dirty="0"/>
              <a:t>会議の進行の仕方は基本同じ</a:t>
            </a:r>
            <a:endParaRPr kumimoji="1" lang="en-US" altLang="ja-JP" sz="1400" dirty="0"/>
          </a:p>
          <a:p>
            <a:endParaRPr kumimoji="1"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2</a:t>
            </a:fld>
            <a:endParaRPr kumimoji="1" lang="ja-JP" altLang="en-US"/>
          </a:p>
        </p:txBody>
      </p:sp>
    </p:spTree>
    <p:extLst>
      <p:ext uri="{BB962C8B-B14F-4D97-AF65-F5344CB8AC3E}">
        <p14:creationId xmlns:p14="http://schemas.microsoft.com/office/powerpoint/2010/main" val="3028493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20</a:t>
            </a:fld>
            <a:endParaRPr kumimoji="1" lang="ja-JP" altLang="en-US"/>
          </a:p>
        </p:txBody>
      </p:sp>
    </p:spTree>
    <p:extLst>
      <p:ext uri="{BB962C8B-B14F-4D97-AF65-F5344CB8AC3E}">
        <p14:creationId xmlns:p14="http://schemas.microsoft.com/office/powerpoint/2010/main" val="3075446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21</a:t>
            </a:fld>
            <a:endParaRPr kumimoji="1" lang="ja-JP" altLang="en-US"/>
          </a:p>
        </p:txBody>
      </p:sp>
    </p:spTree>
    <p:extLst>
      <p:ext uri="{BB962C8B-B14F-4D97-AF65-F5344CB8AC3E}">
        <p14:creationId xmlns:p14="http://schemas.microsoft.com/office/powerpoint/2010/main" val="2243054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22</a:t>
            </a:fld>
            <a:endParaRPr kumimoji="1" lang="ja-JP" altLang="en-US"/>
          </a:p>
        </p:txBody>
      </p:sp>
    </p:spTree>
    <p:extLst>
      <p:ext uri="{BB962C8B-B14F-4D97-AF65-F5344CB8AC3E}">
        <p14:creationId xmlns:p14="http://schemas.microsoft.com/office/powerpoint/2010/main" val="3868935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23</a:t>
            </a:fld>
            <a:endParaRPr kumimoji="1" lang="ja-JP" altLang="en-US"/>
          </a:p>
        </p:txBody>
      </p:sp>
    </p:spTree>
    <p:extLst>
      <p:ext uri="{BB962C8B-B14F-4D97-AF65-F5344CB8AC3E}">
        <p14:creationId xmlns:p14="http://schemas.microsoft.com/office/powerpoint/2010/main" val="2737179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24</a:t>
            </a:fld>
            <a:endParaRPr kumimoji="1" lang="ja-JP" altLang="en-US"/>
          </a:p>
        </p:txBody>
      </p:sp>
    </p:spTree>
    <p:extLst>
      <p:ext uri="{BB962C8B-B14F-4D97-AF65-F5344CB8AC3E}">
        <p14:creationId xmlns:p14="http://schemas.microsoft.com/office/powerpoint/2010/main" val="2533469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25</a:t>
            </a:fld>
            <a:endParaRPr kumimoji="1" lang="ja-JP" altLang="en-US"/>
          </a:p>
        </p:txBody>
      </p:sp>
    </p:spTree>
    <p:extLst>
      <p:ext uri="{BB962C8B-B14F-4D97-AF65-F5344CB8AC3E}">
        <p14:creationId xmlns:p14="http://schemas.microsoft.com/office/powerpoint/2010/main" val="3485653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26</a:t>
            </a:fld>
            <a:endParaRPr kumimoji="1" lang="ja-JP" altLang="en-US"/>
          </a:p>
        </p:txBody>
      </p:sp>
    </p:spTree>
    <p:extLst>
      <p:ext uri="{BB962C8B-B14F-4D97-AF65-F5344CB8AC3E}">
        <p14:creationId xmlns:p14="http://schemas.microsoft.com/office/powerpoint/2010/main" val="898246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27</a:t>
            </a:fld>
            <a:endParaRPr kumimoji="1" lang="ja-JP" altLang="en-US"/>
          </a:p>
        </p:txBody>
      </p:sp>
    </p:spTree>
    <p:extLst>
      <p:ext uri="{BB962C8B-B14F-4D97-AF65-F5344CB8AC3E}">
        <p14:creationId xmlns:p14="http://schemas.microsoft.com/office/powerpoint/2010/main" val="82088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3</a:t>
            </a:fld>
            <a:endParaRPr kumimoji="1" lang="ja-JP" altLang="en-US"/>
          </a:p>
        </p:txBody>
      </p:sp>
    </p:spTree>
    <p:extLst>
      <p:ext uri="{BB962C8B-B14F-4D97-AF65-F5344CB8AC3E}">
        <p14:creationId xmlns:p14="http://schemas.microsoft.com/office/powerpoint/2010/main" val="2442519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4</a:t>
            </a:fld>
            <a:endParaRPr kumimoji="1" lang="ja-JP" altLang="en-US"/>
          </a:p>
        </p:txBody>
      </p:sp>
    </p:spTree>
    <p:extLst>
      <p:ext uri="{BB962C8B-B14F-4D97-AF65-F5344CB8AC3E}">
        <p14:creationId xmlns:p14="http://schemas.microsoft.com/office/powerpoint/2010/main" val="3194589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5</a:t>
            </a:fld>
            <a:endParaRPr kumimoji="1" lang="ja-JP" altLang="en-US"/>
          </a:p>
        </p:txBody>
      </p:sp>
    </p:spTree>
    <p:extLst>
      <p:ext uri="{BB962C8B-B14F-4D97-AF65-F5344CB8AC3E}">
        <p14:creationId xmlns:p14="http://schemas.microsoft.com/office/powerpoint/2010/main" val="1616631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6</a:t>
            </a:fld>
            <a:endParaRPr kumimoji="1" lang="ja-JP" altLang="en-US"/>
          </a:p>
        </p:txBody>
      </p:sp>
    </p:spTree>
    <p:extLst>
      <p:ext uri="{BB962C8B-B14F-4D97-AF65-F5344CB8AC3E}">
        <p14:creationId xmlns:p14="http://schemas.microsoft.com/office/powerpoint/2010/main" val="2312738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7</a:t>
            </a:fld>
            <a:endParaRPr kumimoji="1" lang="ja-JP" altLang="en-US"/>
          </a:p>
        </p:txBody>
      </p:sp>
    </p:spTree>
    <p:extLst>
      <p:ext uri="{BB962C8B-B14F-4D97-AF65-F5344CB8AC3E}">
        <p14:creationId xmlns:p14="http://schemas.microsoft.com/office/powerpoint/2010/main" val="166138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8</a:t>
            </a:fld>
            <a:endParaRPr kumimoji="1" lang="ja-JP" altLang="en-US"/>
          </a:p>
        </p:txBody>
      </p:sp>
    </p:spTree>
    <p:extLst>
      <p:ext uri="{BB962C8B-B14F-4D97-AF65-F5344CB8AC3E}">
        <p14:creationId xmlns:p14="http://schemas.microsoft.com/office/powerpoint/2010/main" val="3912735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fld id="{466953A2-6A2B-4E22-AE4F-934590D0B44A}" type="slidenum">
              <a:rPr kumimoji="1" lang="ja-JP" altLang="en-US" smtClean="0"/>
              <a:t>9</a:t>
            </a:fld>
            <a:endParaRPr kumimoji="1" lang="ja-JP" altLang="en-US"/>
          </a:p>
        </p:txBody>
      </p:sp>
    </p:spTree>
    <p:extLst>
      <p:ext uri="{BB962C8B-B14F-4D97-AF65-F5344CB8AC3E}">
        <p14:creationId xmlns:p14="http://schemas.microsoft.com/office/powerpoint/2010/main" val="176091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22B394E-C81A-4377-97CC-A2FBBD09102E}" type="datetimeFigureOut">
              <a:rPr kumimoji="1" lang="ja-JP" altLang="en-US" smtClean="0"/>
              <a:t>2024/11/18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30004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2B394E-C81A-4377-97CC-A2FBBD09102E}" type="datetimeFigureOut">
              <a:rPr kumimoji="1" lang="ja-JP" altLang="en-US" smtClean="0"/>
              <a:t>2024/11/18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182742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2B394E-C81A-4377-97CC-A2FBBD09102E}" type="datetimeFigureOut">
              <a:rPr kumimoji="1" lang="ja-JP" altLang="en-US" smtClean="0"/>
              <a:t>2024/11/18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277785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2B394E-C81A-4377-97CC-A2FBBD09102E}" type="datetimeFigureOut">
              <a:rPr kumimoji="1" lang="ja-JP" altLang="en-US" smtClean="0"/>
              <a:t>2024/11/18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202022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22B394E-C81A-4377-97CC-A2FBBD09102E}" type="datetimeFigureOut">
              <a:rPr kumimoji="1" lang="ja-JP" altLang="en-US" smtClean="0"/>
              <a:t>2024/11/18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114620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22B394E-C81A-4377-97CC-A2FBBD09102E}" type="datetimeFigureOut">
              <a:rPr kumimoji="1" lang="ja-JP" altLang="en-US" smtClean="0"/>
              <a:t>2024/11/18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334799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22B394E-C81A-4377-97CC-A2FBBD09102E}" type="datetimeFigureOut">
              <a:rPr kumimoji="1" lang="ja-JP" altLang="en-US" smtClean="0"/>
              <a:t>2024/11/18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325125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22B394E-C81A-4377-97CC-A2FBBD09102E}" type="datetimeFigureOut">
              <a:rPr kumimoji="1" lang="ja-JP" altLang="en-US" smtClean="0"/>
              <a:t>2024/11/18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2460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22B394E-C81A-4377-97CC-A2FBBD09102E}" type="datetimeFigureOut">
              <a:rPr kumimoji="1" lang="ja-JP" altLang="en-US" smtClean="0"/>
              <a:t>2024/11/18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254736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22B394E-C81A-4377-97CC-A2FBBD09102E}" type="datetimeFigureOut">
              <a:rPr kumimoji="1" lang="ja-JP" altLang="en-US" smtClean="0"/>
              <a:t>2024/11/18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281754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22B394E-C81A-4377-97CC-A2FBBD09102E}" type="datetimeFigureOut">
              <a:rPr kumimoji="1" lang="ja-JP" altLang="en-US" smtClean="0"/>
              <a:t>2024/11/18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249092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B394E-C81A-4377-97CC-A2FBBD09102E}" type="datetimeFigureOut">
              <a:rPr kumimoji="1" lang="ja-JP" altLang="en-US" smtClean="0"/>
              <a:t>2024/11/18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2935E-DD00-4F83-B814-599ECCAC6A4D}" type="slidenum">
              <a:rPr kumimoji="1" lang="ja-JP" altLang="en-US" smtClean="0"/>
              <a:t>‹#›</a:t>
            </a:fld>
            <a:endParaRPr kumimoji="1" lang="ja-JP" altLang="en-US"/>
          </a:p>
        </p:txBody>
      </p:sp>
    </p:spTree>
    <p:extLst>
      <p:ext uri="{BB962C8B-B14F-4D97-AF65-F5344CB8AC3E}">
        <p14:creationId xmlns:p14="http://schemas.microsoft.com/office/powerpoint/2010/main" val="40054215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99911" y="203200"/>
            <a:ext cx="10588977" cy="2122312"/>
          </a:xfrm>
        </p:spPr>
        <p:txBody>
          <a:bodyPr>
            <a:normAutofit/>
          </a:bodyPr>
          <a:lstStyle/>
          <a:p>
            <a:pPr algn="l"/>
            <a:r>
              <a:rPr kumimoji="1" lang="ja-JP" altLang="en-US" dirty="0"/>
              <a:t>地域ケア会議に</a:t>
            </a:r>
            <a:br>
              <a:rPr kumimoji="1" lang="en-US" altLang="ja-JP" dirty="0"/>
            </a:br>
            <a:r>
              <a:rPr kumimoji="1" lang="ja-JP" altLang="en-US" dirty="0"/>
              <a:t>　　　　　　　出席するための</a:t>
            </a:r>
            <a:r>
              <a:rPr kumimoji="1" lang="ja-JP" altLang="en-US" dirty="0">
                <a:solidFill>
                  <a:srgbClr val="C00000"/>
                </a:solidFill>
              </a:rPr>
              <a:t>心得</a:t>
            </a:r>
          </a:p>
        </p:txBody>
      </p:sp>
      <p:sp>
        <p:nvSpPr>
          <p:cNvPr id="3" name="サブタイトル 2"/>
          <p:cNvSpPr>
            <a:spLocks noGrp="1"/>
          </p:cNvSpPr>
          <p:nvPr>
            <p:ph type="subTitle" idx="1"/>
          </p:nvPr>
        </p:nvSpPr>
        <p:spPr>
          <a:xfrm>
            <a:off x="564444" y="2596444"/>
            <a:ext cx="10938934" cy="3984977"/>
          </a:xfrm>
        </p:spPr>
        <p:txBody>
          <a:bodyPr>
            <a:normAutofit/>
          </a:bodyPr>
          <a:lstStyle/>
          <a:p>
            <a:pPr algn="l"/>
            <a:r>
              <a:rPr kumimoji="1" lang="ja-JP" altLang="en-US" sz="6000" dirty="0">
                <a:solidFill>
                  <a:srgbClr val="0070C0"/>
                </a:solidFill>
              </a:rPr>
              <a:t>　　　　　　　　　管理栄養士の役割</a:t>
            </a:r>
            <a:endParaRPr kumimoji="1" lang="en-US" altLang="ja-JP" sz="6000" dirty="0">
              <a:solidFill>
                <a:srgbClr val="0070C0"/>
              </a:solidFill>
            </a:endParaRPr>
          </a:p>
          <a:p>
            <a:pPr algn="r"/>
            <a:endParaRPr lang="en-US" altLang="ja-JP" sz="6000" dirty="0"/>
          </a:p>
          <a:p>
            <a:pPr algn="r"/>
            <a:r>
              <a:rPr lang="ja-JP" altLang="en-US" sz="3000" dirty="0"/>
              <a:t>２０２４年１１月２３日</a:t>
            </a:r>
            <a:endParaRPr lang="en-US" altLang="ja-JP" sz="3000" dirty="0"/>
          </a:p>
          <a:p>
            <a:pPr algn="r"/>
            <a:r>
              <a:rPr kumimoji="1" lang="ja-JP" altLang="en-US" sz="3000" dirty="0"/>
              <a:t>在宅医療・介護運営委員会</a:t>
            </a:r>
          </a:p>
        </p:txBody>
      </p:sp>
      <p:pic>
        <p:nvPicPr>
          <p:cNvPr id="6" name="Picture 2" descr="地域ケア会議 - 茨木市理学療法士会へようこそ"/>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44" y="2596444"/>
            <a:ext cx="4515556" cy="356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38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rPr>
              <a:t>介護予防のための</a:t>
            </a:r>
            <a:br>
              <a:rPr kumimoji="1" lang="en-US" altLang="ja-JP" dirty="0">
                <a:solidFill>
                  <a:srgbClr val="0070C0"/>
                </a:solidFill>
              </a:rPr>
            </a:br>
            <a:r>
              <a:rPr kumimoji="1" lang="ja-JP" altLang="en-US" dirty="0">
                <a:solidFill>
                  <a:srgbClr val="0070C0"/>
                </a:solidFill>
              </a:rPr>
              <a:t>地域ケア個別会議開催の意義</a:t>
            </a:r>
          </a:p>
        </p:txBody>
      </p:sp>
      <p:sp>
        <p:nvSpPr>
          <p:cNvPr id="3" name="コンテンツ プレースホルダー 2"/>
          <p:cNvSpPr>
            <a:spLocks noGrp="1"/>
          </p:cNvSpPr>
          <p:nvPr>
            <p:ph idx="1"/>
          </p:nvPr>
        </p:nvSpPr>
        <p:spPr>
          <a:xfrm>
            <a:off x="838200" y="2054577"/>
            <a:ext cx="10515600" cy="4122385"/>
          </a:xfrm>
        </p:spPr>
        <p:txBody>
          <a:bodyPr>
            <a:normAutofit lnSpcReduction="10000"/>
          </a:bodyPr>
          <a:lstStyle/>
          <a:p>
            <a:r>
              <a:rPr kumimoji="1" lang="ja-JP" altLang="en-US" sz="3800" dirty="0"/>
              <a:t>自治体関係者⇒行政課題の発見・解決策の検討</a:t>
            </a:r>
            <a:endParaRPr kumimoji="1" lang="en-US" altLang="ja-JP" sz="3800" dirty="0"/>
          </a:p>
          <a:p>
            <a:r>
              <a:rPr lang="ja-JP" altLang="en-US" sz="3800" dirty="0"/>
              <a:t>専門職⇒専門職にとってのスキルアップ</a:t>
            </a:r>
            <a:endParaRPr lang="en-US" altLang="ja-JP" sz="3800" dirty="0"/>
          </a:p>
          <a:p>
            <a:r>
              <a:rPr kumimoji="1" lang="ja-JP" altLang="en-US" sz="3800" dirty="0"/>
              <a:t>介護サービス事業者</a:t>
            </a:r>
            <a:r>
              <a:rPr lang="ja-JP" altLang="en-US" sz="3800" dirty="0"/>
              <a:t>⇒ケアマネジメントやケアの　</a:t>
            </a:r>
            <a:endParaRPr lang="en-US" altLang="ja-JP" sz="3800" dirty="0"/>
          </a:p>
          <a:p>
            <a:pPr marL="0" indent="0">
              <a:buNone/>
            </a:pPr>
            <a:r>
              <a:rPr lang="ja-JP" altLang="en-US" sz="3800" dirty="0"/>
              <a:t>　　　　　　　　　　　　　　　質の向上</a:t>
            </a:r>
            <a:endParaRPr lang="en-US" altLang="ja-JP" sz="3800" dirty="0"/>
          </a:p>
          <a:p>
            <a:r>
              <a:rPr kumimoji="1" lang="ja-JP" altLang="en-US" sz="3800" dirty="0"/>
              <a:t>参加者全員⇒ネットワークの構築</a:t>
            </a:r>
            <a:endParaRPr kumimoji="1" lang="en-US" altLang="ja-JP" sz="3800" dirty="0"/>
          </a:p>
          <a:p>
            <a:pPr marL="0" indent="0">
              <a:buNone/>
            </a:pPr>
            <a:endParaRPr lang="en-US" altLang="ja-JP" sz="3800" dirty="0">
              <a:solidFill>
                <a:srgbClr val="FF0000"/>
              </a:solidFill>
            </a:endParaRPr>
          </a:p>
          <a:p>
            <a:pPr marL="0" indent="0">
              <a:buNone/>
            </a:pPr>
            <a:r>
              <a:rPr lang="ja-JP" altLang="en-US" sz="3800" dirty="0">
                <a:solidFill>
                  <a:srgbClr val="FF0000"/>
                </a:solidFill>
              </a:rPr>
              <a:t>＊参加者のＯＪＴの場であることを意識する</a:t>
            </a:r>
            <a:endParaRPr kumimoji="1" lang="ja-JP" altLang="en-US" sz="3800" dirty="0">
              <a:solidFill>
                <a:srgbClr val="FF0000"/>
              </a:solidFill>
            </a:endParaRPr>
          </a:p>
        </p:txBody>
      </p:sp>
    </p:spTree>
    <p:extLst>
      <p:ext uri="{BB962C8B-B14F-4D97-AF65-F5344CB8AC3E}">
        <p14:creationId xmlns:p14="http://schemas.microsoft.com/office/powerpoint/2010/main" val="3944698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2548"/>
            <a:ext cx="10515600" cy="1325563"/>
          </a:xfrm>
        </p:spPr>
        <p:txBody>
          <a:bodyPr/>
          <a:lstStyle/>
          <a:p>
            <a:r>
              <a:rPr kumimoji="1" lang="ja-JP" altLang="en-US" dirty="0">
                <a:solidFill>
                  <a:srgbClr val="0070C0"/>
                </a:solidFill>
              </a:rPr>
              <a:t>失敗しない</a:t>
            </a:r>
            <a:br>
              <a:rPr kumimoji="1" lang="en-US" altLang="ja-JP" dirty="0">
                <a:solidFill>
                  <a:srgbClr val="0070C0"/>
                </a:solidFill>
              </a:rPr>
            </a:br>
            <a:r>
              <a:rPr kumimoji="1" lang="ja-JP" altLang="en-US" dirty="0">
                <a:solidFill>
                  <a:srgbClr val="0070C0"/>
                </a:solidFill>
              </a:rPr>
              <a:t>ケア会議にするための１０か条</a:t>
            </a:r>
          </a:p>
        </p:txBody>
      </p:sp>
      <p:sp>
        <p:nvSpPr>
          <p:cNvPr id="3" name="コンテンツ プレースホルダー 2"/>
          <p:cNvSpPr>
            <a:spLocks noGrp="1"/>
          </p:cNvSpPr>
          <p:nvPr>
            <p:ph idx="1"/>
          </p:nvPr>
        </p:nvSpPr>
        <p:spPr>
          <a:xfrm>
            <a:off x="838200" y="1668111"/>
            <a:ext cx="10515600" cy="4766556"/>
          </a:xfrm>
        </p:spPr>
        <p:txBody>
          <a:bodyPr>
            <a:normAutofit fontScale="92500" lnSpcReduction="10000"/>
          </a:bodyPr>
          <a:lstStyle/>
          <a:p>
            <a:pPr marL="0" indent="0">
              <a:buNone/>
            </a:pPr>
            <a:r>
              <a:rPr kumimoji="1" lang="ja-JP" altLang="en-US" dirty="0"/>
              <a:t>１　社会人としての常識（挨拶、服装、時間厳守など）を守る</a:t>
            </a:r>
            <a:endParaRPr kumimoji="1" lang="en-US" altLang="ja-JP" dirty="0"/>
          </a:p>
          <a:p>
            <a:pPr marL="0" indent="0">
              <a:buNone/>
            </a:pPr>
            <a:r>
              <a:rPr lang="ja-JP" altLang="en-US" dirty="0"/>
              <a:t>２　多くの情報を端的に読み取る能力を養う</a:t>
            </a:r>
            <a:endParaRPr lang="en-US" altLang="ja-JP" dirty="0"/>
          </a:p>
          <a:p>
            <a:pPr marL="0" indent="0">
              <a:buNone/>
            </a:pPr>
            <a:r>
              <a:rPr kumimoji="1" lang="ja-JP" altLang="en-US" dirty="0"/>
              <a:t>３　自分の専門領域以外の専門的知識の習得（運動・口腔・栄養・・・）</a:t>
            </a:r>
            <a:endParaRPr kumimoji="1" lang="en-US" altLang="ja-JP" dirty="0"/>
          </a:p>
          <a:p>
            <a:pPr marL="0" indent="0">
              <a:buNone/>
            </a:pPr>
            <a:r>
              <a:rPr lang="ja-JP" altLang="en-US" dirty="0"/>
              <a:t>４　</a:t>
            </a:r>
            <a:r>
              <a:rPr lang="ja-JP" altLang="en-US" sz="2600" dirty="0"/>
              <a:t>誰が、何時、何処で、何を、何故、どのように（５Ｗ１Ｈ）を意識した助言</a:t>
            </a:r>
            <a:endParaRPr lang="en-US" altLang="ja-JP" sz="2600" dirty="0"/>
          </a:p>
          <a:p>
            <a:pPr marL="0" indent="0">
              <a:buNone/>
            </a:pPr>
            <a:r>
              <a:rPr kumimoji="1" lang="ja-JP" altLang="en-US" sz="2600" dirty="0"/>
              <a:t>５　自立を</a:t>
            </a:r>
            <a:r>
              <a:rPr lang="ja-JP" altLang="en-US" sz="2600" dirty="0"/>
              <a:t>阻む生活課題を明確にする</a:t>
            </a:r>
            <a:endParaRPr lang="en-US" altLang="ja-JP" sz="2600" dirty="0"/>
          </a:p>
          <a:p>
            <a:pPr marL="0" indent="0">
              <a:buNone/>
            </a:pPr>
            <a:r>
              <a:rPr kumimoji="1" lang="ja-JP" altLang="en-US" sz="2600" dirty="0"/>
              <a:t>６　質問や指摘でなく助言を意識する</a:t>
            </a:r>
            <a:endParaRPr kumimoji="1" lang="en-US" altLang="ja-JP" sz="2600" dirty="0"/>
          </a:p>
          <a:p>
            <a:pPr marL="0" indent="0">
              <a:buNone/>
            </a:pPr>
            <a:r>
              <a:rPr lang="ja-JP" altLang="en-US" sz="2600" dirty="0"/>
              <a:t>７　謙虚で相手の立場に立った助言を意識する</a:t>
            </a:r>
            <a:endParaRPr lang="en-US" altLang="ja-JP" sz="2600" dirty="0"/>
          </a:p>
          <a:p>
            <a:pPr marL="0" indent="0">
              <a:buNone/>
            </a:pPr>
            <a:r>
              <a:rPr kumimoji="1" lang="ja-JP" altLang="en-US" sz="2600" dirty="0"/>
              <a:t>８　市町村の地域課題を把握する</a:t>
            </a:r>
            <a:endParaRPr kumimoji="1" lang="en-US" altLang="ja-JP" sz="2600" dirty="0"/>
          </a:p>
          <a:p>
            <a:pPr marL="0" indent="0">
              <a:buNone/>
            </a:pPr>
            <a:r>
              <a:rPr lang="ja-JP" altLang="en-US" sz="2600" dirty="0"/>
              <a:t>９　難しく語らず簡単に説明する</a:t>
            </a:r>
            <a:endParaRPr lang="en-US" altLang="ja-JP" sz="2600" dirty="0"/>
          </a:p>
          <a:p>
            <a:pPr marL="0" indent="0">
              <a:buNone/>
            </a:pPr>
            <a:r>
              <a:rPr kumimoji="1" lang="ja-JP" altLang="en-US" sz="2600" dirty="0"/>
              <a:t>１０　「活動」から「参加」を意識した助言</a:t>
            </a:r>
            <a:endParaRPr kumimoji="1" lang="en-US" altLang="ja-JP" sz="2600" dirty="0"/>
          </a:p>
          <a:p>
            <a:pPr marL="0" indent="0">
              <a:buNone/>
            </a:pPr>
            <a:r>
              <a:rPr lang="ja-JP" altLang="en-US" sz="1900" dirty="0"/>
              <a:t>　　　　　　　　　　　　　　＊佐藤孝臣、作業療法ジャーナル４９巻１０号「失敗しない地域ケア会議」を一部改編</a:t>
            </a:r>
            <a:endParaRPr kumimoji="1" lang="ja-JP" altLang="en-US" sz="1900" dirty="0"/>
          </a:p>
        </p:txBody>
      </p:sp>
    </p:spTree>
    <p:extLst>
      <p:ext uri="{BB962C8B-B14F-4D97-AF65-F5344CB8AC3E}">
        <p14:creationId xmlns:p14="http://schemas.microsoft.com/office/powerpoint/2010/main" val="1613812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rPr>
              <a:t>知っておくと会議で発言し易い</a:t>
            </a:r>
          </a:p>
        </p:txBody>
      </p:sp>
      <p:sp>
        <p:nvSpPr>
          <p:cNvPr id="3" name="コンテンツ プレースホルダー 2"/>
          <p:cNvSpPr>
            <a:spLocks noGrp="1"/>
          </p:cNvSpPr>
          <p:nvPr>
            <p:ph idx="1"/>
          </p:nvPr>
        </p:nvSpPr>
        <p:spPr>
          <a:xfrm>
            <a:off x="838200" y="1690688"/>
            <a:ext cx="10515600" cy="4462286"/>
          </a:xfrm>
        </p:spPr>
        <p:txBody>
          <a:bodyPr>
            <a:normAutofit/>
          </a:bodyPr>
          <a:lstStyle/>
          <a:p>
            <a:r>
              <a:rPr kumimoji="1" lang="ja-JP" altLang="en-US" sz="6600" dirty="0"/>
              <a:t>社会資源</a:t>
            </a:r>
            <a:r>
              <a:rPr kumimoji="1" lang="ja-JP" altLang="en-US" sz="3200" dirty="0"/>
              <a:t>（市町村により異なる）</a:t>
            </a:r>
            <a:endParaRPr kumimoji="1" lang="en-US" altLang="ja-JP" sz="3200" dirty="0"/>
          </a:p>
          <a:p>
            <a:r>
              <a:rPr lang="ja-JP" altLang="en-US" sz="6600" dirty="0"/>
              <a:t>地域性</a:t>
            </a:r>
            <a:r>
              <a:rPr lang="ja-JP" altLang="en-US" sz="3200" dirty="0"/>
              <a:t>（学区ごと）</a:t>
            </a:r>
            <a:endParaRPr lang="en-US" altLang="ja-JP" sz="3200" dirty="0"/>
          </a:p>
          <a:p>
            <a:pPr marL="0" indent="0">
              <a:buNone/>
            </a:pPr>
            <a:r>
              <a:rPr lang="ja-JP" altLang="en-US" dirty="0"/>
              <a:t>　　　　　　　　　　　　＊坂が多いとか店が遠いとか</a:t>
            </a:r>
            <a:endParaRPr lang="en-US" altLang="ja-JP" dirty="0"/>
          </a:p>
          <a:p>
            <a:pPr marL="0" indent="0">
              <a:buNone/>
            </a:pPr>
            <a:endParaRPr lang="en-US" altLang="ja-JP" sz="5600" dirty="0"/>
          </a:p>
          <a:p>
            <a:pPr lvl="6"/>
            <a:r>
              <a:rPr kumimoji="1" lang="ja-JP" altLang="en-US" sz="5600" dirty="0"/>
              <a:t>本人の目標　具体的に</a:t>
            </a:r>
          </a:p>
        </p:txBody>
      </p:sp>
      <p:pic>
        <p:nvPicPr>
          <p:cNvPr id="4102" name="Picture 6" descr="移動スーパーイラスト／無料イラスト/フリー素材なら「イラスト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6575" y="1864607"/>
            <a:ext cx="3358643" cy="240453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スーパー・コート平野 ～施設でのレクリエーションのご紹介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484" y="3921831"/>
            <a:ext cx="3019425"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62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5311" y="1211792"/>
            <a:ext cx="10515600" cy="2908653"/>
          </a:xfrm>
        </p:spPr>
        <p:txBody>
          <a:bodyPr>
            <a:normAutofit/>
          </a:bodyPr>
          <a:lstStyle/>
          <a:p>
            <a:r>
              <a:rPr kumimoji="1" lang="ja-JP" altLang="en-US" sz="6000" dirty="0"/>
              <a:t>厚生労働省</a:t>
            </a:r>
            <a:br>
              <a:rPr kumimoji="1" lang="en-US" altLang="ja-JP" sz="6000" dirty="0"/>
            </a:br>
            <a:r>
              <a:rPr lang="ja-JP" altLang="en-US" sz="6000" dirty="0"/>
              <a:t>「介護予防活動普及展開事業</a:t>
            </a:r>
            <a:br>
              <a:rPr lang="en-US" altLang="ja-JP" sz="6000" dirty="0"/>
            </a:br>
            <a:r>
              <a:rPr lang="ja-JP" altLang="en-US" sz="6000" dirty="0"/>
              <a:t>　専門職向け手引き（Ｖｅｒ、１）」</a:t>
            </a:r>
            <a:endParaRPr kumimoji="1" lang="ja-JP" altLang="en-US" sz="6000" dirty="0"/>
          </a:p>
        </p:txBody>
      </p:sp>
      <p:sp>
        <p:nvSpPr>
          <p:cNvPr id="3" name="コンテンツ プレースホルダー 2"/>
          <p:cNvSpPr>
            <a:spLocks noGrp="1"/>
          </p:cNvSpPr>
          <p:nvPr>
            <p:ph idx="1"/>
          </p:nvPr>
        </p:nvSpPr>
        <p:spPr>
          <a:xfrm>
            <a:off x="725311" y="4704292"/>
            <a:ext cx="10515600" cy="1730375"/>
          </a:xfrm>
        </p:spPr>
        <p:txBody>
          <a:bodyPr>
            <a:noAutofit/>
          </a:bodyPr>
          <a:lstStyle/>
          <a:p>
            <a:pPr marL="0" indent="0">
              <a:buNone/>
            </a:pPr>
            <a:r>
              <a:rPr lang="ja-JP" altLang="en-US" sz="3600" dirty="0"/>
              <a:t>（専門職としての視点、具体的な確認や推察の内容が記載されている）</a:t>
            </a:r>
            <a:endParaRPr kumimoji="1" lang="en-US" altLang="ja-JP" sz="3600" dirty="0"/>
          </a:p>
        </p:txBody>
      </p:sp>
    </p:spTree>
    <p:extLst>
      <p:ext uri="{BB962C8B-B14F-4D97-AF65-F5344CB8AC3E}">
        <p14:creationId xmlns:p14="http://schemas.microsoft.com/office/powerpoint/2010/main" val="2137001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567732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rPr>
              <a:t>地域ケア個別会議においての</a:t>
            </a:r>
          </a:p>
        </p:txBody>
      </p:sp>
      <p:sp>
        <p:nvSpPr>
          <p:cNvPr id="4" name="コンテンツ プレースホルダー 3"/>
          <p:cNvSpPr>
            <a:spLocks noGrp="1"/>
          </p:cNvSpPr>
          <p:nvPr>
            <p:ph idx="1"/>
          </p:nvPr>
        </p:nvSpPr>
        <p:spPr>
          <a:xfrm>
            <a:off x="668867" y="1498777"/>
            <a:ext cx="10515600" cy="472140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normAutofit fontScale="92500" lnSpcReduction="10000"/>
          </a:bodyPr>
          <a:lstStyle/>
          <a:p>
            <a:pPr marL="0" indent="0">
              <a:buNone/>
            </a:pPr>
            <a:r>
              <a:rPr lang="en-US" altLang="ja-JP" sz="4000" dirty="0">
                <a:solidFill>
                  <a:schemeClr val="tx1"/>
                </a:solidFill>
              </a:rPr>
              <a:t>Ⅰ</a:t>
            </a:r>
            <a:r>
              <a:rPr lang="ja-JP" altLang="en-US" sz="4000" dirty="0">
                <a:solidFill>
                  <a:schemeClr val="tx1"/>
                </a:solidFill>
              </a:rPr>
              <a:t>管理栄養士の役割</a:t>
            </a:r>
            <a:br>
              <a:rPr lang="en-US" altLang="ja-JP" sz="4000" dirty="0">
                <a:solidFill>
                  <a:schemeClr val="tx1"/>
                </a:solidFill>
              </a:rPr>
            </a:br>
            <a:br>
              <a:rPr lang="en-US" altLang="ja-JP" sz="4000" dirty="0">
                <a:solidFill>
                  <a:schemeClr val="tx1"/>
                </a:solidFill>
              </a:rPr>
            </a:br>
            <a:r>
              <a:rPr lang="en-US" altLang="ja-JP" sz="4000" dirty="0">
                <a:solidFill>
                  <a:schemeClr val="tx1"/>
                </a:solidFill>
              </a:rPr>
              <a:t>Ⅱ</a:t>
            </a:r>
            <a:r>
              <a:rPr lang="ja-JP" altLang="en-US" sz="4000" dirty="0">
                <a:solidFill>
                  <a:schemeClr val="tx1"/>
                </a:solidFill>
              </a:rPr>
              <a:t>管理栄養士が着目すべきポイント</a:t>
            </a:r>
            <a:br>
              <a:rPr lang="en-US" altLang="ja-JP" sz="4000" dirty="0">
                <a:solidFill>
                  <a:schemeClr val="tx1"/>
                </a:solidFill>
              </a:rPr>
            </a:br>
            <a:br>
              <a:rPr lang="en-US" altLang="ja-JP" sz="4000" dirty="0">
                <a:solidFill>
                  <a:schemeClr val="tx1"/>
                </a:solidFill>
              </a:rPr>
            </a:br>
            <a:r>
              <a:rPr lang="en-US" altLang="ja-JP" sz="4000" dirty="0">
                <a:solidFill>
                  <a:schemeClr val="tx1"/>
                </a:solidFill>
              </a:rPr>
              <a:t>Ⅲ</a:t>
            </a:r>
            <a:r>
              <a:rPr lang="ja-JP" altLang="en-US" sz="4000" dirty="0">
                <a:solidFill>
                  <a:schemeClr val="tx1"/>
                </a:solidFill>
              </a:rPr>
              <a:t>管理栄養士の視点からみた生活課題の</a:t>
            </a:r>
            <a:endParaRPr lang="en-US" altLang="ja-JP" sz="4000" dirty="0">
              <a:solidFill>
                <a:schemeClr val="tx1"/>
              </a:solidFill>
            </a:endParaRPr>
          </a:p>
          <a:p>
            <a:pPr marL="0" indent="0">
              <a:buNone/>
            </a:pPr>
            <a:r>
              <a:rPr lang="ja-JP" altLang="en-US" sz="4000" dirty="0">
                <a:solidFill>
                  <a:schemeClr val="tx1"/>
                </a:solidFill>
              </a:rPr>
              <a:t>　　明確化と背景要因の確認</a:t>
            </a:r>
            <a:endParaRPr lang="en-US" altLang="ja-JP" sz="4000" dirty="0">
              <a:solidFill>
                <a:schemeClr val="tx1"/>
              </a:solidFill>
            </a:endParaRPr>
          </a:p>
          <a:p>
            <a:pPr marL="0" indent="0">
              <a:buNone/>
            </a:pPr>
            <a:endParaRPr kumimoji="1" lang="en-US" altLang="ja-JP" sz="4000" dirty="0">
              <a:solidFill>
                <a:schemeClr val="tx1"/>
              </a:solidFill>
            </a:endParaRPr>
          </a:p>
          <a:p>
            <a:pPr marL="0" indent="0">
              <a:buNone/>
            </a:pPr>
            <a:r>
              <a:rPr lang="ja-JP" altLang="en-US" sz="4000" dirty="0">
                <a:solidFill>
                  <a:schemeClr val="tx1"/>
                </a:solidFill>
              </a:rPr>
              <a:t>　　</a:t>
            </a:r>
            <a:r>
              <a:rPr lang="ja-JP" altLang="en-US" sz="2400" dirty="0">
                <a:solidFill>
                  <a:schemeClr val="tx1"/>
                </a:solidFill>
              </a:rPr>
              <a:t>公益社団法人東京都栄養士会長　西村一弘　令和２年３月公開版より</a:t>
            </a:r>
            <a:endParaRPr kumimoji="1" lang="ja-JP" altLang="en-US" sz="2400" dirty="0">
              <a:solidFill>
                <a:schemeClr val="tx1"/>
              </a:solidFill>
            </a:endParaRPr>
          </a:p>
        </p:txBody>
      </p:sp>
      <p:pic>
        <p:nvPicPr>
          <p:cNvPr id="5" name="Picture 4" descr="栄養士さんのイラスト | 無料のフリー素材 イラストエイ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8735" y="365125"/>
            <a:ext cx="3206043" cy="324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063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91824" y="524935"/>
            <a:ext cx="10363200" cy="5808132"/>
          </a:xfrm>
        </p:spPr>
        <p:txBody>
          <a:bodyPr>
            <a:normAutofit fontScale="92500" lnSpcReduction="20000"/>
          </a:bodyPr>
          <a:lstStyle/>
          <a:p>
            <a:pPr marL="0" indent="0">
              <a:buNone/>
            </a:pPr>
            <a:r>
              <a:rPr kumimoji="1" lang="en-US" altLang="ja-JP" sz="4800" dirty="0">
                <a:solidFill>
                  <a:srgbClr val="0070C0"/>
                </a:solidFill>
              </a:rPr>
              <a:t>Ⅰ</a:t>
            </a:r>
            <a:r>
              <a:rPr kumimoji="1" lang="ja-JP" altLang="en-US" sz="4800" dirty="0">
                <a:solidFill>
                  <a:srgbClr val="0070C0"/>
                </a:solidFill>
              </a:rPr>
              <a:t>管理栄養士の役割</a:t>
            </a:r>
            <a:endParaRPr kumimoji="1" lang="en-US" altLang="ja-JP" sz="4800" dirty="0">
              <a:solidFill>
                <a:srgbClr val="0070C0"/>
              </a:solidFill>
            </a:endParaRPr>
          </a:p>
          <a:p>
            <a:pPr marL="0" indent="0">
              <a:buNone/>
            </a:pPr>
            <a:r>
              <a:rPr kumimoji="1" lang="ja-JP" altLang="en-US" dirty="0"/>
              <a:t>（１）</a:t>
            </a:r>
            <a:r>
              <a:rPr kumimoji="1" lang="ja-JP" altLang="en-US" dirty="0">
                <a:solidFill>
                  <a:srgbClr val="FF0000"/>
                </a:solidFill>
              </a:rPr>
              <a:t>栄養に関する情報の整理</a:t>
            </a:r>
            <a:endParaRPr kumimoji="1" lang="en-US" altLang="ja-JP" dirty="0">
              <a:solidFill>
                <a:srgbClr val="FF0000"/>
              </a:solidFill>
            </a:endParaRPr>
          </a:p>
          <a:p>
            <a:pPr marL="0" indent="0">
              <a:buNone/>
            </a:pPr>
            <a:r>
              <a:rPr lang="ja-JP" altLang="en-US" dirty="0"/>
              <a:t>　　高齢者本人にとって必要な情報を専門的な視点から整理する</a:t>
            </a:r>
            <a:endParaRPr lang="en-US" altLang="ja-JP" dirty="0"/>
          </a:p>
          <a:p>
            <a:pPr marL="0" indent="0">
              <a:buNone/>
            </a:pPr>
            <a:endParaRPr lang="en-US" altLang="ja-JP" dirty="0"/>
          </a:p>
          <a:p>
            <a:pPr marL="0" indent="0">
              <a:buNone/>
            </a:pPr>
            <a:r>
              <a:rPr kumimoji="1" lang="ja-JP" altLang="en-US" dirty="0"/>
              <a:t>（２）</a:t>
            </a:r>
            <a:r>
              <a:rPr kumimoji="1" lang="ja-JP" altLang="en-US" dirty="0">
                <a:solidFill>
                  <a:srgbClr val="FF0000"/>
                </a:solidFill>
              </a:rPr>
              <a:t>食事や栄養の困りごとの解決</a:t>
            </a:r>
            <a:endParaRPr kumimoji="1" lang="en-US" altLang="ja-JP" dirty="0">
              <a:solidFill>
                <a:srgbClr val="FF0000"/>
              </a:solidFill>
            </a:endParaRPr>
          </a:p>
          <a:p>
            <a:pPr marL="0" indent="0">
              <a:buNone/>
            </a:pPr>
            <a:r>
              <a:rPr lang="ja-JP" altLang="en-US" dirty="0"/>
              <a:t>　　医師から指示されている治療食の調理方法、摂食・嚥下障害がある</a:t>
            </a:r>
            <a:endParaRPr lang="en-US" altLang="ja-JP" dirty="0"/>
          </a:p>
          <a:p>
            <a:pPr marL="0" indent="0">
              <a:buNone/>
            </a:pPr>
            <a:r>
              <a:rPr lang="ja-JP" altLang="en-US" dirty="0"/>
              <a:t>　　場合の食形態の提案・トロミ剤等の利用方法、宅配食の内容の</a:t>
            </a:r>
            <a:endParaRPr lang="en-US" altLang="ja-JP" dirty="0"/>
          </a:p>
          <a:p>
            <a:pPr marL="0" indent="0">
              <a:buNone/>
            </a:pPr>
            <a:r>
              <a:rPr lang="ja-JP" altLang="en-US" dirty="0"/>
              <a:t>　　確認など、食生活における様々な困りごとに対する解決策を提案する</a:t>
            </a:r>
            <a:endParaRPr lang="en-US" altLang="ja-JP" dirty="0"/>
          </a:p>
          <a:p>
            <a:pPr marL="0" indent="0">
              <a:buNone/>
            </a:pPr>
            <a:endParaRPr lang="en-US" altLang="ja-JP" dirty="0"/>
          </a:p>
          <a:p>
            <a:pPr marL="0" indent="0">
              <a:buNone/>
            </a:pPr>
            <a:r>
              <a:rPr lang="ja-JP" altLang="en-US" dirty="0"/>
              <a:t>（３）</a:t>
            </a:r>
            <a:r>
              <a:rPr lang="ja-JP" altLang="en-US" dirty="0">
                <a:solidFill>
                  <a:srgbClr val="FF0000"/>
                </a:solidFill>
              </a:rPr>
              <a:t>必要なサービスの助言・提案</a:t>
            </a:r>
            <a:endParaRPr lang="en-US" altLang="ja-JP" dirty="0">
              <a:solidFill>
                <a:srgbClr val="FF0000"/>
              </a:solidFill>
            </a:endParaRPr>
          </a:p>
          <a:p>
            <a:pPr marL="0" indent="0">
              <a:buNone/>
            </a:pPr>
            <a:r>
              <a:rPr lang="ja-JP" altLang="en-US" dirty="0"/>
              <a:t>　　医療保険・介護保険制度（介護予防・生活支援サービス等）、また</a:t>
            </a:r>
            <a:endParaRPr lang="en-US" altLang="ja-JP" dirty="0"/>
          </a:p>
          <a:p>
            <a:pPr marL="0" indent="0">
              <a:buNone/>
            </a:pPr>
            <a:r>
              <a:rPr lang="ja-JP" altLang="en-US" dirty="0"/>
              <a:t>　　地域資源（カフェ・サロン等）を把握し、高齢者本人にとって必要な</a:t>
            </a:r>
            <a:endParaRPr lang="en-US" altLang="ja-JP" dirty="0"/>
          </a:p>
          <a:p>
            <a:pPr marL="0" indent="0">
              <a:buNone/>
            </a:pPr>
            <a:r>
              <a:rPr lang="ja-JP" altLang="en-US" dirty="0"/>
              <a:t>　　サービスを助言・提案する</a:t>
            </a:r>
            <a:endParaRPr lang="en-US" altLang="ja-JP" dirty="0"/>
          </a:p>
          <a:p>
            <a:pPr marL="0" indent="0">
              <a:buNone/>
            </a:pPr>
            <a:endParaRPr kumimoji="1" lang="ja-JP" altLang="en-US" dirty="0"/>
          </a:p>
        </p:txBody>
      </p:sp>
    </p:spTree>
    <p:extLst>
      <p:ext uri="{BB962C8B-B14F-4D97-AF65-F5344CB8AC3E}">
        <p14:creationId xmlns:p14="http://schemas.microsoft.com/office/powerpoint/2010/main" val="180749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49489" y="846667"/>
            <a:ext cx="10515600" cy="5770563"/>
          </a:xfrm>
        </p:spPr>
        <p:txBody>
          <a:bodyPr/>
          <a:lstStyle/>
          <a:p>
            <a:pPr marL="0" indent="0">
              <a:buNone/>
            </a:pPr>
            <a:r>
              <a:rPr lang="ja-JP" altLang="en-US" dirty="0"/>
              <a:t>（４）</a:t>
            </a:r>
            <a:r>
              <a:rPr lang="ja-JP" altLang="en-US" dirty="0">
                <a:solidFill>
                  <a:srgbClr val="FF0000"/>
                </a:solidFill>
              </a:rPr>
              <a:t>重症化や低栄養の予防</a:t>
            </a:r>
            <a:endParaRPr lang="en-US" altLang="ja-JP" dirty="0">
              <a:solidFill>
                <a:srgbClr val="FF0000"/>
              </a:solidFill>
            </a:endParaRPr>
          </a:p>
          <a:p>
            <a:pPr marL="0" indent="0">
              <a:buNone/>
            </a:pPr>
            <a:r>
              <a:rPr lang="ja-JP" altLang="en-US" dirty="0"/>
              <a:t>　　糖尿病合併症や動脈硬化等を予防するためには、血糖値や血圧をコントロールすることが重要。栄養や食事がもたらす疾病への影響を考慮し、食事内容の調整を行う。また、低栄養を予防するためには、疾患や薬物治療に合わせた食事の調整が必要。補助食品等を検討するなど、高齢者本人の状況に応じ、必要な助言・提案を行う。低栄養の予防と改善は、サルコペニアを予防するためにも重要。</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kumimoji="1" lang="ja-JP" altLang="en-US" dirty="0"/>
              <a:t>　　</a:t>
            </a:r>
          </a:p>
        </p:txBody>
      </p:sp>
      <p:pic>
        <p:nvPicPr>
          <p:cNvPr id="1032" name="Picture 8" descr="高齢者の健康リスク～「低栄養」について｜RME介護情報ねっ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421" y="3860801"/>
            <a:ext cx="6615290" cy="26513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栄養補助食品 - GAHAG | 著作権フリー写真・イラスト素材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9753" y="4065941"/>
            <a:ext cx="2857500" cy="2551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067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rPr>
              <a:t>　　　　</a:t>
            </a:r>
            <a:r>
              <a:rPr kumimoji="1" lang="en-US" altLang="ja-JP" dirty="0">
                <a:solidFill>
                  <a:srgbClr val="0070C0"/>
                </a:solidFill>
              </a:rPr>
              <a:t>Ⅱ</a:t>
            </a:r>
            <a:r>
              <a:rPr kumimoji="1" lang="ja-JP" altLang="en-US" dirty="0">
                <a:solidFill>
                  <a:srgbClr val="0070C0"/>
                </a:solidFill>
              </a:rPr>
              <a:t>管理栄養士が着目すべきポイント</a:t>
            </a:r>
          </a:p>
        </p:txBody>
      </p:sp>
      <p:sp>
        <p:nvSpPr>
          <p:cNvPr id="3" name="コンテンツ プレースホルダー 2"/>
          <p:cNvSpPr>
            <a:spLocks noGrp="1"/>
          </p:cNvSpPr>
          <p:nvPr>
            <p:ph idx="1"/>
          </p:nvPr>
        </p:nvSpPr>
        <p:spPr>
          <a:xfrm>
            <a:off x="553156" y="2077156"/>
            <a:ext cx="10800644" cy="4652963"/>
          </a:xfrm>
        </p:spPr>
        <p:txBody>
          <a:bodyPr>
            <a:normAutofit/>
          </a:bodyPr>
          <a:lstStyle/>
          <a:p>
            <a:pPr marL="0" indent="0">
              <a:buNone/>
            </a:pPr>
            <a:r>
              <a:rPr kumimoji="1" lang="ja-JP" altLang="en-US" sz="3400" dirty="0"/>
              <a:t>（１）　体重変化、身体計測や身体所見からみる栄養状態</a:t>
            </a:r>
            <a:endParaRPr kumimoji="1" lang="en-US" altLang="ja-JP" sz="3400" dirty="0"/>
          </a:p>
          <a:p>
            <a:pPr marL="0" indent="0">
              <a:buNone/>
            </a:pPr>
            <a:r>
              <a:rPr lang="ja-JP" altLang="en-US" sz="3400" dirty="0"/>
              <a:t>（２）　食事摂取量と栄養素別摂取内容</a:t>
            </a:r>
            <a:endParaRPr lang="en-US" altLang="ja-JP" sz="3400" dirty="0"/>
          </a:p>
          <a:p>
            <a:pPr marL="0" indent="0">
              <a:buNone/>
            </a:pPr>
            <a:r>
              <a:rPr kumimoji="1" lang="ja-JP" altLang="en-US" sz="3400" dirty="0"/>
              <a:t>（３）　摂食・嚥下機能評価による食事形態の適合性の確認</a:t>
            </a:r>
            <a:endParaRPr kumimoji="1" lang="en-US" altLang="ja-JP" sz="3400" dirty="0"/>
          </a:p>
          <a:p>
            <a:pPr marL="0" indent="0">
              <a:buNone/>
            </a:pPr>
            <a:r>
              <a:rPr lang="ja-JP" altLang="en-US" sz="3400" dirty="0"/>
              <a:t>（４）　食材の調達が可能な生活環境か、支援者の協力は　</a:t>
            </a:r>
            <a:endParaRPr lang="en-US" altLang="ja-JP" sz="3400" dirty="0"/>
          </a:p>
          <a:p>
            <a:pPr marL="0" indent="0">
              <a:buNone/>
            </a:pPr>
            <a:r>
              <a:rPr lang="ja-JP" altLang="en-US" sz="3400" dirty="0"/>
              <a:t>　　　あるか</a:t>
            </a:r>
            <a:endParaRPr lang="en-US" altLang="ja-JP" sz="3400" dirty="0"/>
          </a:p>
          <a:p>
            <a:pPr marL="0" indent="0">
              <a:buNone/>
            </a:pPr>
            <a:r>
              <a:rPr kumimoji="1" lang="ja-JP" altLang="en-US" sz="3400" dirty="0"/>
              <a:t>（５）　調理能力　　　</a:t>
            </a:r>
          </a:p>
        </p:txBody>
      </p:sp>
      <p:pic>
        <p:nvPicPr>
          <p:cNvPr id="9220" name="Picture 4" descr="注目ポイントイラスト／無料イラスト/フリー素材なら「イラスト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23" y="356994"/>
            <a:ext cx="2164644" cy="152692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料理をしているお爺さんのイラスト | かわいいフリー素材集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0711" y="4515556"/>
            <a:ext cx="1664560" cy="2020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65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903942"/>
          </a:xfrm>
        </p:spPr>
        <p:txBody>
          <a:bodyPr/>
          <a:lstStyle/>
          <a:p>
            <a:r>
              <a:rPr kumimoji="1" lang="en-US" altLang="ja-JP" dirty="0">
                <a:solidFill>
                  <a:srgbClr val="0070C0"/>
                </a:solidFill>
              </a:rPr>
              <a:t>Ⅲ</a:t>
            </a:r>
            <a:r>
              <a:rPr kumimoji="1" lang="ja-JP" altLang="en-US" dirty="0">
                <a:solidFill>
                  <a:srgbClr val="0070C0"/>
                </a:solidFill>
              </a:rPr>
              <a:t>管理栄養士の視点からみた生活課題の</a:t>
            </a:r>
            <a:br>
              <a:rPr kumimoji="1" lang="en-US" altLang="ja-JP" dirty="0">
                <a:solidFill>
                  <a:srgbClr val="0070C0"/>
                </a:solidFill>
              </a:rPr>
            </a:br>
            <a:r>
              <a:rPr lang="ja-JP" altLang="en-US" dirty="0">
                <a:solidFill>
                  <a:srgbClr val="0070C0"/>
                </a:solidFill>
              </a:rPr>
              <a:t>　　</a:t>
            </a:r>
            <a:r>
              <a:rPr kumimoji="1" lang="ja-JP" altLang="en-US" dirty="0">
                <a:solidFill>
                  <a:srgbClr val="0070C0"/>
                </a:solidFill>
              </a:rPr>
              <a:t>明確化と背景要因の確認</a:t>
            </a:r>
          </a:p>
        </p:txBody>
      </p:sp>
      <p:sp>
        <p:nvSpPr>
          <p:cNvPr id="3" name="コンテンツ プレースホルダー 2"/>
          <p:cNvSpPr>
            <a:spLocks noGrp="1"/>
          </p:cNvSpPr>
          <p:nvPr>
            <p:ph idx="1"/>
          </p:nvPr>
        </p:nvSpPr>
        <p:spPr>
          <a:xfrm>
            <a:off x="838200" y="2144890"/>
            <a:ext cx="10515600" cy="4199466"/>
          </a:xfrm>
        </p:spPr>
        <p:txBody>
          <a:bodyPr>
            <a:normAutofit/>
          </a:bodyPr>
          <a:lstStyle/>
          <a:p>
            <a:pPr marL="0" indent="0">
              <a:buNone/>
            </a:pPr>
            <a:r>
              <a:rPr kumimoji="1" lang="ja-JP" altLang="en-US" sz="3200" dirty="0"/>
              <a:t>その他の具体的確認事項</a:t>
            </a:r>
            <a:endParaRPr kumimoji="1" lang="en-US" altLang="ja-JP" sz="3200" dirty="0"/>
          </a:p>
          <a:p>
            <a:pPr marL="0" indent="0">
              <a:buNone/>
            </a:pPr>
            <a:endParaRPr kumimoji="1"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r>
              <a:rPr lang="ja-JP" altLang="en-US" dirty="0"/>
              <a:t>　　　　　　　　　　　　　　　　　　　　　　　　　　　　　　　　　　　　　　　等</a:t>
            </a:r>
            <a:endParaRPr lang="en-US" altLang="ja-JP" dirty="0"/>
          </a:p>
          <a:p>
            <a:pPr marL="0" indent="0">
              <a:buNone/>
            </a:pPr>
            <a:r>
              <a:rPr lang="ja-JP" altLang="en-US" dirty="0">
                <a:solidFill>
                  <a:srgbClr val="FF0000"/>
                </a:solidFill>
              </a:rPr>
              <a:t>＊栄養面だけでなく、生活全般からみて活動性の向上に繋がる項目</a:t>
            </a:r>
            <a:endParaRPr lang="en-US" altLang="ja-JP" dirty="0">
              <a:solidFill>
                <a:srgbClr val="FF0000"/>
              </a:solidFill>
            </a:endParaRPr>
          </a:p>
          <a:p>
            <a:pPr marL="0" indent="0">
              <a:buNone/>
            </a:pPr>
            <a:r>
              <a:rPr lang="ja-JP" altLang="en-US" dirty="0">
                <a:solidFill>
                  <a:srgbClr val="FF0000"/>
                </a:solidFill>
              </a:rPr>
              <a:t>　に着目する</a:t>
            </a:r>
            <a:endParaRPr lang="en-US" altLang="ja-JP" dirty="0">
              <a:solidFill>
                <a:srgbClr val="FF0000"/>
              </a:solidFill>
            </a:endParaRPr>
          </a:p>
          <a:p>
            <a:pPr marL="0" indent="0">
              <a:buNone/>
            </a:pPr>
            <a:endParaRPr lang="en-US" altLang="ja-JP" dirty="0"/>
          </a:p>
          <a:p>
            <a:pPr marL="0" indent="0">
              <a:buNone/>
            </a:pPr>
            <a:endParaRPr kumimoji="1" lang="ja-JP" altLang="en-US" dirty="0"/>
          </a:p>
        </p:txBody>
      </p:sp>
      <p:sp>
        <p:nvSpPr>
          <p:cNvPr id="4" name="角丸四角形 3"/>
          <p:cNvSpPr/>
          <p:nvPr/>
        </p:nvSpPr>
        <p:spPr>
          <a:xfrm>
            <a:off x="1109133" y="2856095"/>
            <a:ext cx="2111022" cy="8692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a:t>病　状</a:t>
            </a:r>
          </a:p>
        </p:txBody>
      </p:sp>
      <p:sp>
        <p:nvSpPr>
          <p:cNvPr id="5" name="角丸四角形 4"/>
          <p:cNvSpPr/>
          <p:nvPr/>
        </p:nvSpPr>
        <p:spPr>
          <a:xfrm>
            <a:off x="1109133" y="4048832"/>
            <a:ext cx="2111022" cy="8692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200" dirty="0"/>
              <a:t>人生観</a:t>
            </a:r>
          </a:p>
        </p:txBody>
      </p:sp>
      <p:sp>
        <p:nvSpPr>
          <p:cNvPr id="6" name="角丸四角形 5"/>
          <p:cNvSpPr/>
          <p:nvPr/>
        </p:nvSpPr>
        <p:spPr>
          <a:xfrm>
            <a:off x="4268610" y="4057301"/>
            <a:ext cx="2218268" cy="8692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200" dirty="0"/>
              <a:t>死生観</a:t>
            </a:r>
          </a:p>
        </p:txBody>
      </p:sp>
      <p:sp>
        <p:nvSpPr>
          <p:cNvPr id="7" name="角丸四角形 6"/>
          <p:cNvSpPr/>
          <p:nvPr/>
        </p:nvSpPr>
        <p:spPr>
          <a:xfrm>
            <a:off x="7535333" y="4038602"/>
            <a:ext cx="2111022" cy="8692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200" dirty="0"/>
              <a:t>宗　教</a:t>
            </a:r>
          </a:p>
        </p:txBody>
      </p:sp>
      <p:sp>
        <p:nvSpPr>
          <p:cNvPr id="8" name="角丸四角形 7"/>
          <p:cNvSpPr/>
          <p:nvPr/>
        </p:nvSpPr>
        <p:spPr>
          <a:xfrm>
            <a:off x="4275666" y="2856092"/>
            <a:ext cx="2212621" cy="8692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200" dirty="0"/>
              <a:t>服薬状況</a:t>
            </a:r>
          </a:p>
        </p:txBody>
      </p:sp>
      <p:sp>
        <p:nvSpPr>
          <p:cNvPr id="9" name="角丸四角形 8"/>
          <p:cNvSpPr/>
          <p:nvPr/>
        </p:nvSpPr>
        <p:spPr>
          <a:xfrm>
            <a:off x="7543798" y="2810934"/>
            <a:ext cx="2111022" cy="8692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200" dirty="0"/>
              <a:t>経済状況</a:t>
            </a:r>
          </a:p>
        </p:txBody>
      </p:sp>
    </p:spTree>
    <p:extLst>
      <p:ext uri="{BB962C8B-B14F-4D97-AF65-F5344CB8AC3E}">
        <p14:creationId xmlns:p14="http://schemas.microsoft.com/office/powerpoint/2010/main" val="1522116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6600" y="669925"/>
            <a:ext cx="4535311" cy="1325563"/>
          </a:xfrm>
        </p:spPr>
        <p:txBody>
          <a:bodyPr/>
          <a:lstStyle/>
          <a:p>
            <a:r>
              <a:rPr kumimoji="1" lang="ja-JP" altLang="en-US" dirty="0">
                <a:solidFill>
                  <a:srgbClr val="0070C0"/>
                </a:solidFill>
              </a:rPr>
              <a:t>名称はそれぞれ</a:t>
            </a:r>
          </a:p>
        </p:txBody>
      </p:sp>
      <p:sp>
        <p:nvSpPr>
          <p:cNvPr id="3" name="コンテンツ プレースホルダー 2"/>
          <p:cNvSpPr>
            <a:spLocks noGrp="1"/>
          </p:cNvSpPr>
          <p:nvPr>
            <p:ph idx="1"/>
          </p:nvPr>
        </p:nvSpPr>
        <p:spPr>
          <a:xfrm>
            <a:off x="736600" y="1828801"/>
            <a:ext cx="10515600" cy="4605866"/>
          </a:xfrm>
        </p:spPr>
        <p:txBody>
          <a:bodyPr>
            <a:normAutofit fontScale="92500" lnSpcReduction="10000"/>
          </a:bodyPr>
          <a:lstStyle/>
          <a:p>
            <a:pPr marL="0" indent="0">
              <a:buNone/>
            </a:pPr>
            <a:endParaRPr kumimoji="1" lang="en-US" altLang="ja-JP" sz="4400" dirty="0"/>
          </a:p>
          <a:p>
            <a:pPr marL="0" indent="0">
              <a:buNone/>
            </a:pPr>
            <a:r>
              <a:rPr kumimoji="1" lang="ja-JP" altLang="en-US" sz="4400" dirty="0"/>
              <a:t>たとえば</a:t>
            </a:r>
            <a:endParaRPr kumimoji="1" lang="en-US" altLang="ja-JP" sz="4400" dirty="0"/>
          </a:p>
          <a:p>
            <a:pPr marL="0" indent="0">
              <a:buNone/>
            </a:pPr>
            <a:r>
              <a:rPr kumimoji="1" lang="ja-JP" altLang="en-US" sz="4400" dirty="0"/>
              <a:t>・岡崎市：コミュニティケア会議</a:t>
            </a:r>
            <a:endParaRPr kumimoji="1" lang="en-US" altLang="ja-JP" sz="4400" dirty="0"/>
          </a:p>
          <a:p>
            <a:pPr marL="0" indent="0">
              <a:buNone/>
            </a:pPr>
            <a:r>
              <a:rPr lang="ja-JP" altLang="en-US" sz="4400" dirty="0"/>
              <a:t>・幸田町：多職種合同ケアカンファレンス</a:t>
            </a:r>
            <a:endParaRPr lang="en-US" altLang="ja-JP" sz="4400" dirty="0"/>
          </a:p>
          <a:p>
            <a:pPr marL="0" indent="0">
              <a:buNone/>
            </a:pPr>
            <a:r>
              <a:rPr lang="ja-JP" altLang="en-US" sz="4400" dirty="0"/>
              <a:t>・み</a:t>
            </a:r>
            <a:r>
              <a:rPr kumimoji="1" lang="ja-JP" altLang="en-US" sz="4400" dirty="0"/>
              <a:t>よし市：自立支援型ささえ愛会議</a:t>
            </a:r>
            <a:endParaRPr kumimoji="1" lang="en-US" altLang="ja-JP" sz="4400" dirty="0"/>
          </a:p>
          <a:p>
            <a:pPr marL="0" indent="0">
              <a:buNone/>
            </a:pPr>
            <a:r>
              <a:rPr lang="ja-JP" altLang="en-US" sz="4400" dirty="0"/>
              <a:t>・豊田市：多職種で自立支援を考える会</a:t>
            </a:r>
            <a:endParaRPr lang="en-US" altLang="ja-JP" sz="4400" dirty="0"/>
          </a:p>
          <a:p>
            <a:pPr marL="0" indent="0">
              <a:buNone/>
            </a:pPr>
            <a:r>
              <a:rPr kumimoji="1" lang="ja-JP" altLang="en-US" sz="4400" dirty="0"/>
              <a:t>　</a:t>
            </a:r>
          </a:p>
        </p:txBody>
      </p:sp>
      <p:pic>
        <p:nvPicPr>
          <p:cNvPr id="3074" name="Picture 2" descr="愛知県（市区町村別）の地図イラスト素材 | イラスト無料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1911" y="349956"/>
            <a:ext cx="6061010" cy="269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756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ＩＣＦとは！？書き方・活用法を、図や例も使って分かりやすく解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619124"/>
            <a:ext cx="9988550" cy="5653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325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124409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29658"/>
            <a:ext cx="10515600" cy="1325563"/>
          </a:xfrm>
        </p:spPr>
        <p:txBody>
          <a:bodyPr>
            <a:normAutofit/>
          </a:bodyPr>
          <a:lstStyle/>
          <a:p>
            <a:r>
              <a:rPr kumimoji="1" lang="ja-JP" altLang="en-US" sz="3200" dirty="0">
                <a:solidFill>
                  <a:srgbClr val="0070C0"/>
                </a:solidFill>
              </a:rPr>
              <a:t>自立支援・介護予防に向けて</a:t>
            </a:r>
            <a:br>
              <a:rPr kumimoji="1" lang="en-US" altLang="ja-JP" sz="3200" dirty="0">
                <a:solidFill>
                  <a:srgbClr val="0070C0"/>
                </a:solidFill>
              </a:rPr>
            </a:br>
            <a:r>
              <a:rPr kumimoji="1" lang="ja-JP" altLang="en-US" sz="3200" dirty="0">
                <a:solidFill>
                  <a:srgbClr val="0070C0"/>
                </a:solidFill>
              </a:rPr>
              <a:t>　　　　　　</a:t>
            </a:r>
            <a:r>
              <a:rPr kumimoji="1" lang="ja-JP" altLang="en-US" dirty="0">
                <a:solidFill>
                  <a:srgbClr val="0070C0"/>
                </a:solidFill>
              </a:rPr>
              <a:t>助言・提案ポイントのまとめ</a:t>
            </a:r>
          </a:p>
        </p:txBody>
      </p:sp>
      <p:sp>
        <p:nvSpPr>
          <p:cNvPr id="3" name="コンテンツ プレースホルダー 2"/>
          <p:cNvSpPr>
            <a:spLocks noGrp="1"/>
          </p:cNvSpPr>
          <p:nvPr>
            <p:ph idx="1"/>
          </p:nvPr>
        </p:nvSpPr>
        <p:spPr>
          <a:xfrm>
            <a:off x="838200" y="1636889"/>
            <a:ext cx="10515600" cy="4822296"/>
          </a:xfrm>
        </p:spPr>
        <p:txBody>
          <a:bodyPr>
            <a:normAutofit lnSpcReduction="10000"/>
          </a:bodyPr>
          <a:lstStyle/>
          <a:p>
            <a:r>
              <a:rPr kumimoji="1" lang="ja-JP" altLang="en-US" dirty="0"/>
              <a:t>多職種と連携して、栄養面だけでなく</a:t>
            </a:r>
            <a:r>
              <a:rPr kumimoji="1" lang="ja-JP" altLang="en-US" dirty="0">
                <a:solidFill>
                  <a:srgbClr val="FF0000"/>
                </a:solidFill>
              </a:rPr>
              <a:t>生活全般を踏まえた視点</a:t>
            </a:r>
            <a:r>
              <a:rPr kumimoji="1" lang="ja-JP" altLang="en-US" dirty="0"/>
              <a:t>で助言・提案する。</a:t>
            </a:r>
            <a:endParaRPr kumimoji="1" lang="en-US" altLang="ja-JP" dirty="0"/>
          </a:p>
          <a:p>
            <a:r>
              <a:rPr lang="ja-JP" altLang="en-US" dirty="0"/>
              <a:t>食事や体調のコントロールを</a:t>
            </a:r>
            <a:r>
              <a:rPr lang="ja-JP" altLang="en-US" dirty="0">
                <a:solidFill>
                  <a:srgbClr val="FF0000"/>
                </a:solidFill>
              </a:rPr>
              <a:t>高齢者本人や家族で行うことができる</a:t>
            </a:r>
            <a:r>
              <a:rPr lang="ja-JP" altLang="en-US" dirty="0"/>
              <a:t>ように助言・提案する。</a:t>
            </a:r>
            <a:endParaRPr lang="en-US" altLang="ja-JP" dirty="0"/>
          </a:p>
          <a:p>
            <a:r>
              <a:rPr kumimoji="1" lang="ja-JP" altLang="en-US" dirty="0"/>
              <a:t>行動変容を導くためにも、</a:t>
            </a:r>
            <a:r>
              <a:rPr kumimoji="1" lang="ja-JP" altLang="en-US" dirty="0">
                <a:solidFill>
                  <a:srgbClr val="FF0000"/>
                </a:solidFill>
              </a:rPr>
              <a:t>短期目標を設定</a:t>
            </a:r>
            <a:r>
              <a:rPr kumimoji="1" lang="ja-JP" altLang="en-US" dirty="0"/>
              <a:t>し、達成感を得られるよう工夫する。</a:t>
            </a:r>
            <a:endParaRPr kumimoji="1" lang="en-US" altLang="ja-JP" dirty="0"/>
          </a:p>
          <a:p>
            <a:r>
              <a:rPr lang="ja-JP" altLang="en-US" dirty="0"/>
              <a:t>栄養改善の必要性が受け入れられなかった場合、高齢者本人や家族が</a:t>
            </a:r>
            <a:r>
              <a:rPr lang="ja-JP" altLang="en-US" dirty="0">
                <a:solidFill>
                  <a:srgbClr val="FF0000"/>
                </a:solidFill>
              </a:rPr>
              <a:t>できそうなポイント</a:t>
            </a:r>
            <a:r>
              <a:rPr lang="ja-JP" altLang="en-US" dirty="0"/>
              <a:t>を助言・提案する。</a:t>
            </a:r>
            <a:endParaRPr lang="en-US" altLang="ja-JP" dirty="0"/>
          </a:p>
          <a:p>
            <a:r>
              <a:rPr kumimoji="1" lang="ja-JP" altLang="en-US" dirty="0"/>
              <a:t>栄養士が直接介入できない場合にも</a:t>
            </a:r>
            <a:r>
              <a:rPr kumimoji="1" lang="ja-JP" altLang="en-US" dirty="0">
                <a:solidFill>
                  <a:srgbClr val="FF0000"/>
                </a:solidFill>
              </a:rPr>
              <a:t>多職種の介入時に行える</a:t>
            </a:r>
            <a:r>
              <a:rPr kumimoji="1" lang="ja-JP" altLang="en-US" dirty="0"/>
              <a:t>助言・提案する。</a:t>
            </a:r>
            <a:endParaRPr kumimoji="1" lang="en-US" altLang="ja-JP" dirty="0"/>
          </a:p>
          <a:p>
            <a:r>
              <a:rPr lang="ja-JP" altLang="en-US" dirty="0">
                <a:solidFill>
                  <a:srgbClr val="FF0000"/>
                </a:solidFill>
              </a:rPr>
              <a:t>栄養資源が不足する場合、地域課題として</a:t>
            </a:r>
            <a:r>
              <a:rPr lang="ja-JP" altLang="en-US" dirty="0"/>
              <a:t>助言・提案する。</a:t>
            </a:r>
            <a:endParaRPr kumimoji="1" lang="ja-JP" altLang="en-US" dirty="0"/>
          </a:p>
        </p:txBody>
      </p:sp>
    </p:spTree>
    <p:extLst>
      <p:ext uri="{BB962C8B-B14F-4D97-AF65-F5344CB8AC3E}">
        <p14:creationId xmlns:p14="http://schemas.microsoft.com/office/powerpoint/2010/main" val="2794255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0" y="3347"/>
            <a:ext cx="12192000" cy="6854653"/>
          </a:xfrm>
          <a:prstGeom prst="rect">
            <a:avLst/>
          </a:prstGeom>
        </p:spPr>
      </p:pic>
    </p:spTree>
    <p:extLst>
      <p:ext uri="{BB962C8B-B14F-4D97-AF65-F5344CB8AC3E}">
        <p14:creationId xmlns:p14="http://schemas.microsoft.com/office/powerpoint/2010/main" val="915868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1662625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rPr>
              <a:t>地域は栄養士に期待しています</a:t>
            </a:r>
          </a:p>
        </p:txBody>
      </p:sp>
      <p:pic>
        <p:nvPicPr>
          <p:cNvPr id="7172" name="Picture 4" descr="栄養士とは？仕事内容から資格の取得方法、就職先を解説"/>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8267" y="1456267"/>
            <a:ext cx="9810044" cy="474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992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10579"/>
            <a:ext cx="10515600" cy="2519743"/>
          </a:xfrm>
        </p:spPr>
        <p:txBody>
          <a:bodyPr>
            <a:normAutofit/>
          </a:bodyPr>
          <a:lstStyle/>
          <a:p>
            <a:r>
              <a:rPr kumimoji="1" lang="ja-JP" altLang="en-US" sz="5400" dirty="0">
                <a:solidFill>
                  <a:srgbClr val="0070C0"/>
                </a:solidFill>
              </a:rPr>
              <a:t>ロールプレイで学ぶ地域ケア会議</a:t>
            </a:r>
            <a:br>
              <a:rPr kumimoji="1" lang="en-US" altLang="ja-JP" sz="5400" dirty="0">
                <a:solidFill>
                  <a:srgbClr val="0070C0"/>
                </a:solidFill>
              </a:rPr>
            </a:br>
            <a:r>
              <a:rPr lang="ja-JP" altLang="en-US" sz="5400" dirty="0">
                <a:solidFill>
                  <a:srgbClr val="0070C0"/>
                </a:solidFill>
              </a:rPr>
              <a:t>　　</a:t>
            </a:r>
            <a:r>
              <a:rPr kumimoji="1" lang="ja-JP" altLang="en-US" sz="5400" dirty="0">
                <a:solidFill>
                  <a:srgbClr val="0070C0"/>
                </a:solidFill>
              </a:rPr>
              <a:t>からの訪問栄養食事指導</a:t>
            </a:r>
          </a:p>
        </p:txBody>
      </p:sp>
      <p:sp>
        <p:nvSpPr>
          <p:cNvPr id="3" name="コンテンツ プレースホルダー 2"/>
          <p:cNvSpPr>
            <a:spLocks noGrp="1"/>
          </p:cNvSpPr>
          <p:nvPr>
            <p:ph idx="1"/>
          </p:nvPr>
        </p:nvSpPr>
        <p:spPr>
          <a:xfrm>
            <a:off x="5816879" y="2556458"/>
            <a:ext cx="5974724" cy="3747752"/>
          </a:xfrm>
        </p:spPr>
        <p:txBody>
          <a:bodyPr>
            <a:normAutofit/>
          </a:bodyPr>
          <a:lstStyle/>
          <a:p>
            <a:pPr marL="0" indent="0">
              <a:buNone/>
            </a:pPr>
            <a:r>
              <a:rPr lang="en-US" altLang="ja-JP" dirty="0"/>
              <a:t>【</a:t>
            </a:r>
            <a:r>
              <a:rPr lang="ja-JP" altLang="en-US" dirty="0"/>
              <a:t>配  役</a:t>
            </a:r>
            <a:r>
              <a:rPr lang="en-US" altLang="ja-JP" dirty="0"/>
              <a:t>】</a:t>
            </a:r>
          </a:p>
          <a:p>
            <a:pPr marL="0" indent="0">
              <a:buNone/>
            </a:pPr>
            <a:r>
              <a:rPr kumimoji="1" lang="ja-JP" altLang="en-US" dirty="0"/>
              <a:t>ファシリテーター　　　　　 　　　　豊田</a:t>
            </a:r>
            <a:endParaRPr kumimoji="1" lang="en-US" altLang="ja-JP" dirty="0"/>
          </a:p>
          <a:p>
            <a:pPr marL="0" indent="0">
              <a:buNone/>
            </a:pPr>
            <a:r>
              <a:rPr lang="ja-JP" altLang="en-US" dirty="0"/>
              <a:t>管理栄養士　　　　　　　　　　　　石川</a:t>
            </a:r>
            <a:endParaRPr lang="en-US" altLang="ja-JP" dirty="0"/>
          </a:p>
          <a:p>
            <a:pPr marL="0" indent="0">
              <a:buNone/>
            </a:pPr>
            <a:r>
              <a:rPr kumimoji="1" lang="ja-JP" altLang="en-US" dirty="0"/>
              <a:t>ケアマネジャー　　　　　　　　　　太田</a:t>
            </a:r>
            <a:endParaRPr kumimoji="1" lang="en-US" altLang="ja-JP" dirty="0"/>
          </a:p>
          <a:p>
            <a:pPr marL="0" indent="0">
              <a:buNone/>
            </a:pPr>
            <a:r>
              <a:rPr lang="ja-JP" altLang="en-US" dirty="0"/>
              <a:t>リハスタッフ　　　　　　　　　　　　宮部</a:t>
            </a:r>
            <a:endParaRPr lang="en-US" altLang="ja-JP" dirty="0"/>
          </a:p>
          <a:p>
            <a:pPr marL="0" indent="0">
              <a:buNone/>
            </a:pPr>
            <a:r>
              <a:rPr kumimoji="1" lang="ja-JP" altLang="en-US" dirty="0"/>
              <a:t>行政　　　　　　　　　　　　　　 　　</a:t>
            </a:r>
            <a:r>
              <a:rPr lang="ja-JP" altLang="en-US" dirty="0"/>
              <a:t>木原</a:t>
            </a:r>
            <a:endParaRPr kumimoji="1" lang="en-US" altLang="ja-JP" dirty="0"/>
          </a:p>
          <a:p>
            <a:pPr marL="0" indent="0">
              <a:buNone/>
            </a:pPr>
            <a:r>
              <a:rPr lang="ja-JP" altLang="en-US" dirty="0"/>
              <a:t>事例提供者（包括スタッフ）       中川</a:t>
            </a:r>
            <a:endParaRPr kumimoji="1" lang="ja-JP" altLang="en-US" dirty="0"/>
          </a:p>
        </p:txBody>
      </p:sp>
      <p:pic>
        <p:nvPicPr>
          <p:cNvPr id="1030" name="Picture 6" descr="自立支援型地域ケア会議の開催/八潮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394" y="2730322"/>
            <a:ext cx="4006368" cy="300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93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200576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8311" y="293510"/>
            <a:ext cx="10755489" cy="2770058"/>
          </a:xfrm>
        </p:spPr>
        <p:txBody>
          <a:bodyPr>
            <a:normAutofit/>
          </a:bodyPr>
          <a:lstStyle/>
          <a:p>
            <a:pPr algn="ctr"/>
            <a:r>
              <a:rPr kumimoji="1" lang="ja-JP" altLang="en-US" u="sng" dirty="0">
                <a:solidFill>
                  <a:srgbClr val="0070C0"/>
                </a:solidFill>
              </a:rPr>
              <a:t>地域ケア会議とは　</a:t>
            </a:r>
            <a:br>
              <a:rPr kumimoji="1" lang="en-US" altLang="ja-JP" u="sng" dirty="0">
                <a:solidFill>
                  <a:srgbClr val="0070C0"/>
                </a:solidFill>
              </a:rPr>
            </a:br>
            <a:br>
              <a:rPr kumimoji="1" lang="en-US" altLang="ja-JP" u="sng" dirty="0">
                <a:solidFill>
                  <a:srgbClr val="0070C0"/>
                </a:solidFill>
              </a:rPr>
            </a:br>
            <a:r>
              <a:rPr lang="ja-JP" altLang="en-US" sz="2700" dirty="0"/>
              <a:t>地域包括支援センターまたは市町村が主催・運営し、多職種で構成される</a:t>
            </a:r>
            <a:br>
              <a:rPr lang="en-US" altLang="ja-JP" sz="2700" dirty="0"/>
            </a:br>
            <a:br>
              <a:rPr lang="en-US" altLang="ja-JP" sz="2700" dirty="0"/>
            </a:br>
            <a:r>
              <a:rPr lang="ja-JP" altLang="en-US" sz="2800" dirty="0">
                <a:solidFill>
                  <a:srgbClr val="FF0000"/>
                </a:solidFill>
              </a:rPr>
              <a:t>＊地域包括ケアシステムの実現に向けた会議＊</a:t>
            </a:r>
            <a:r>
              <a:rPr kumimoji="1" lang="ja-JP" altLang="en-US" sz="2800" dirty="0">
                <a:solidFill>
                  <a:srgbClr val="FF0000"/>
                </a:solidFill>
              </a:rPr>
              <a:t>　</a:t>
            </a:r>
          </a:p>
        </p:txBody>
      </p:sp>
      <p:sp>
        <p:nvSpPr>
          <p:cNvPr id="3" name="コンテンツ プレースホルダー 2"/>
          <p:cNvSpPr>
            <a:spLocks noGrp="1"/>
          </p:cNvSpPr>
          <p:nvPr>
            <p:ph idx="1"/>
          </p:nvPr>
        </p:nvSpPr>
        <p:spPr>
          <a:xfrm>
            <a:off x="838200" y="2106878"/>
            <a:ext cx="10515600" cy="4351338"/>
          </a:xfrm>
        </p:spPr>
        <p:txBody>
          <a:bodyPr>
            <a:normAutofit/>
          </a:bodyPr>
          <a:lstStyle/>
          <a:p>
            <a:pPr marL="0" indent="0">
              <a:buNone/>
            </a:pPr>
            <a:endParaRPr kumimoji="1" lang="en-US" altLang="ja-JP" dirty="0"/>
          </a:p>
          <a:p>
            <a:pPr marL="0" indent="0">
              <a:buNone/>
            </a:pPr>
            <a:endParaRPr lang="en-US" altLang="ja-JP" dirty="0"/>
          </a:p>
          <a:p>
            <a:pPr marL="0" indent="0">
              <a:buNone/>
            </a:pPr>
            <a:endParaRPr kumimoji="1" lang="en-US" altLang="ja-JP" dirty="0"/>
          </a:p>
        </p:txBody>
      </p:sp>
      <p:sp>
        <p:nvSpPr>
          <p:cNvPr id="4" name="角丸四角形 3"/>
          <p:cNvSpPr/>
          <p:nvPr/>
        </p:nvSpPr>
        <p:spPr>
          <a:xfrm>
            <a:off x="2132189" y="3740574"/>
            <a:ext cx="8486422" cy="95704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600" dirty="0"/>
              <a:t>・地域ケア個別会議：</a:t>
            </a:r>
            <a:r>
              <a:rPr kumimoji="1" lang="ja-JP" altLang="en-US" sz="3600" dirty="0">
                <a:solidFill>
                  <a:srgbClr val="FF0000"/>
                </a:solidFill>
              </a:rPr>
              <a:t>個別事例の課題検討</a:t>
            </a:r>
          </a:p>
        </p:txBody>
      </p:sp>
      <p:sp>
        <p:nvSpPr>
          <p:cNvPr id="5" name="角丸四角形 4"/>
          <p:cNvSpPr/>
          <p:nvPr/>
        </p:nvSpPr>
        <p:spPr>
          <a:xfrm>
            <a:off x="1397000" y="4898564"/>
            <a:ext cx="9956800" cy="135060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3600" dirty="0"/>
              <a:t>・地域ケア推進会議：</a:t>
            </a:r>
            <a:r>
              <a:rPr kumimoji="1" lang="ja-JP" altLang="en-US" sz="3600" dirty="0">
                <a:solidFill>
                  <a:srgbClr val="FF0000"/>
                </a:solidFill>
              </a:rPr>
              <a:t>地域</a:t>
            </a:r>
            <a:r>
              <a:rPr kumimoji="1" lang="ja-JP" altLang="en-US" sz="3600" dirty="0"/>
              <a:t>に必要な取り組みを</a:t>
            </a:r>
            <a:endParaRPr kumimoji="1" lang="en-US" altLang="ja-JP" sz="3600" dirty="0"/>
          </a:p>
          <a:p>
            <a:r>
              <a:rPr lang="ja-JP" altLang="en-US" sz="3600" dirty="0"/>
              <a:t>　　　　　　　　　　　　</a:t>
            </a:r>
            <a:r>
              <a:rPr kumimoji="1" lang="ja-JP" altLang="en-US" sz="3600" dirty="0"/>
              <a:t>明らかにして</a:t>
            </a:r>
            <a:r>
              <a:rPr kumimoji="1" lang="ja-JP" altLang="en-US" sz="3600" dirty="0">
                <a:solidFill>
                  <a:srgbClr val="FF0000"/>
                </a:solidFill>
              </a:rPr>
              <a:t>施策を立案・提言</a:t>
            </a:r>
          </a:p>
        </p:txBody>
      </p:sp>
      <p:sp>
        <p:nvSpPr>
          <p:cNvPr id="6" name="角丸四角形吹き出し 5"/>
          <p:cNvSpPr/>
          <p:nvPr/>
        </p:nvSpPr>
        <p:spPr>
          <a:xfrm>
            <a:off x="237438" y="2898466"/>
            <a:ext cx="1894751" cy="895967"/>
          </a:xfrm>
          <a:prstGeom prst="wedgeRoundRectCallout">
            <a:avLst>
              <a:gd name="adj1" fmla="val 33499"/>
              <a:gd name="adj2" fmla="val 13944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4400" dirty="0">
                <a:solidFill>
                  <a:srgbClr val="0070C0"/>
                </a:solidFill>
              </a:rPr>
              <a:t>手法</a:t>
            </a:r>
            <a:endParaRPr kumimoji="1" lang="ja-JP" altLang="en-US" sz="4400" dirty="0">
              <a:solidFill>
                <a:srgbClr val="0070C0"/>
              </a:solidFill>
            </a:endParaRPr>
          </a:p>
        </p:txBody>
      </p:sp>
    </p:spTree>
    <p:extLst>
      <p:ext uri="{BB962C8B-B14F-4D97-AF65-F5344CB8AC3E}">
        <p14:creationId xmlns:p14="http://schemas.microsoft.com/office/powerpoint/2010/main" val="260786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rPr>
              <a:t>介護予防のための</a:t>
            </a:r>
            <a:br>
              <a:rPr kumimoji="1" lang="en-US" altLang="ja-JP" dirty="0">
                <a:solidFill>
                  <a:srgbClr val="0070C0"/>
                </a:solidFill>
              </a:rPr>
            </a:br>
            <a:r>
              <a:rPr kumimoji="1" lang="ja-JP" altLang="en-US" dirty="0">
                <a:solidFill>
                  <a:srgbClr val="0070C0"/>
                </a:solidFill>
              </a:rPr>
              <a:t>地域ケア個別会議の目的</a:t>
            </a:r>
          </a:p>
        </p:txBody>
      </p:sp>
      <p:sp>
        <p:nvSpPr>
          <p:cNvPr id="3" name="コンテンツ プレースホルダー 2"/>
          <p:cNvSpPr>
            <a:spLocks noGrp="1"/>
          </p:cNvSpPr>
          <p:nvPr>
            <p:ph idx="1"/>
          </p:nvPr>
        </p:nvSpPr>
        <p:spPr/>
        <p:txBody>
          <a:bodyPr>
            <a:normAutofit/>
          </a:bodyPr>
          <a:lstStyle/>
          <a:p>
            <a:r>
              <a:rPr kumimoji="1" lang="ja-JP" altLang="en-US" sz="3600" dirty="0"/>
              <a:t>自立支援・介護予防の観点を踏まえて「要支援者等の生活行為の課題の解決等、状態の改善に導き、</a:t>
            </a:r>
            <a:r>
              <a:rPr kumimoji="1" lang="ja-JP" altLang="en-US" sz="3600" dirty="0">
                <a:solidFill>
                  <a:srgbClr val="FF0000"/>
                </a:solidFill>
              </a:rPr>
              <a:t>自立を促すこと</a:t>
            </a:r>
            <a:r>
              <a:rPr kumimoji="1" lang="ja-JP" altLang="en-US" sz="3600" dirty="0"/>
              <a:t>」ひいては「</a:t>
            </a:r>
            <a:r>
              <a:rPr kumimoji="1" lang="ja-JP" altLang="en-US" sz="3600" dirty="0">
                <a:solidFill>
                  <a:srgbClr val="FF0000"/>
                </a:solidFill>
              </a:rPr>
              <a:t>高齢者のＱＯＬの向上</a:t>
            </a:r>
            <a:r>
              <a:rPr kumimoji="1" lang="ja-JP" altLang="en-US" sz="3600" dirty="0"/>
              <a:t>」を目指す。</a:t>
            </a:r>
            <a:endParaRPr kumimoji="1" lang="en-US" altLang="ja-JP" sz="3600" dirty="0"/>
          </a:p>
          <a:p>
            <a:r>
              <a:rPr lang="ja-JP" altLang="en-US" sz="3600" dirty="0"/>
              <a:t>多職種からの専門的な助言を得ることで、高齢者の</a:t>
            </a:r>
            <a:r>
              <a:rPr lang="ja-JP" altLang="en-US" sz="3600" dirty="0">
                <a:solidFill>
                  <a:srgbClr val="FF0000"/>
                </a:solidFill>
              </a:rPr>
              <a:t>生活行為の課題等を明らかにし</a:t>
            </a:r>
            <a:r>
              <a:rPr lang="ja-JP" altLang="en-US" sz="3600" dirty="0"/>
              <a:t>、介護予防に資するケアプラン作成とそのケアプランに則したケア等の提供を行うことを目指す。</a:t>
            </a:r>
            <a:endParaRPr kumimoji="1" lang="ja-JP" altLang="en-US" sz="3600" dirty="0"/>
          </a:p>
        </p:txBody>
      </p:sp>
    </p:spTree>
    <p:extLst>
      <p:ext uri="{BB962C8B-B14F-4D97-AF65-F5344CB8AC3E}">
        <p14:creationId xmlns:p14="http://schemas.microsoft.com/office/powerpoint/2010/main" val="509942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苫小牧市 地域ケア会議｜北海道苫小牧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22" y="203200"/>
            <a:ext cx="10114845" cy="616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47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地域ケア会議とは？会議の目的や運営方法、5つの機能までわかり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406400"/>
            <a:ext cx="11096977" cy="645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115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7889" y="410282"/>
            <a:ext cx="10515600" cy="1000830"/>
          </a:xfrm>
        </p:spPr>
        <p:txBody>
          <a:bodyPr/>
          <a:lstStyle/>
          <a:p>
            <a:r>
              <a:rPr kumimoji="1" lang="ja-JP" altLang="en-US" dirty="0">
                <a:solidFill>
                  <a:srgbClr val="0070C0"/>
                </a:solidFill>
              </a:rPr>
              <a:t>自立（律）支援　～介護保険の基本理念～</a:t>
            </a:r>
          </a:p>
        </p:txBody>
      </p:sp>
      <p:sp>
        <p:nvSpPr>
          <p:cNvPr id="3" name="コンテンツ プレースホルダー 2"/>
          <p:cNvSpPr>
            <a:spLocks noGrp="1"/>
          </p:cNvSpPr>
          <p:nvPr>
            <p:ph idx="1"/>
          </p:nvPr>
        </p:nvSpPr>
        <p:spPr>
          <a:xfrm>
            <a:off x="747889" y="1411112"/>
            <a:ext cx="10515600" cy="4351338"/>
          </a:xfrm>
        </p:spPr>
        <p:txBody>
          <a:bodyPr>
            <a:normAutofit/>
          </a:bodyPr>
          <a:lstStyle/>
          <a:p>
            <a:pPr marL="0" indent="0">
              <a:buNone/>
            </a:pPr>
            <a:r>
              <a:rPr kumimoji="1" lang="ja-JP" altLang="en-US" sz="4000" dirty="0">
                <a:solidFill>
                  <a:schemeClr val="accent6"/>
                </a:solidFill>
              </a:rPr>
              <a:t>自立（律）支援とは</a:t>
            </a:r>
            <a:endParaRPr kumimoji="1" lang="en-US" altLang="ja-JP" sz="4000" dirty="0">
              <a:solidFill>
                <a:schemeClr val="accent6"/>
              </a:solidFill>
            </a:endParaRPr>
          </a:p>
          <a:p>
            <a:pPr marL="0" indent="0">
              <a:buNone/>
            </a:pPr>
            <a:r>
              <a:rPr kumimoji="1" lang="ja-JP" altLang="en-US" sz="4000" dirty="0"/>
              <a:t>高齢者一人ひとりが住み慣れた地域で、その</a:t>
            </a:r>
            <a:endParaRPr kumimoji="1" lang="en-US" altLang="ja-JP" sz="4000" dirty="0"/>
          </a:p>
          <a:p>
            <a:pPr marL="0" indent="0">
              <a:buNone/>
            </a:pPr>
            <a:r>
              <a:rPr kumimoji="1" lang="ja-JP" altLang="en-US" sz="4000" dirty="0"/>
              <a:t>能力に応じて</a:t>
            </a:r>
            <a:r>
              <a:rPr kumimoji="1" lang="ja-JP" altLang="en-US" sz="4000" dirty="0">
                <a:solidFill>
                  <a:srgbClr val="FF0000"/>
                </a:solidFill>
              </a:rPr>
              <a:t>自立（律）した日常生活を営むこと</a:t>
            </a:r>
            <a:endParaRPr kumimoji="1" lang="en-US" altLang="ja-JP" sz="4000" dirty="0">
              <a:solidFill>
                <a:srgbClr val="FF0000"/>
              </a:solidFill>
            </a:endParaRPr>
          </a:p>
          <a:p>
            <a:pPr marL="0" indent="0">
              <a:buNone/>
            </a:pPr>
            <a:r>
              <a:rPr kumimoji="1" lang="ja-JP" altLang="en-US" sz="4000" dirty="0">
                <a:solidFill>
                  <a:srgbClr val="FF0000"/>
                </a:solidFill>
              </a:rPr>
              <a:t>ができる</a:t>
            </a:r>
            <a:r>
              <a:rPr kumimoji="1" lang="ja-JP" altLang="en-US" sz="4000" dirty="0"/>
              <a:t>ように支援する</a:t>
            </a:r>
            <a:endParaRPr kumimoji="1" lang="en-US" altLang="ja-JP" sz="4000" dirty="0"/>
          </a:p>
          <a:p>
            <a:pPr marL="0" indent="0">
              <a:buNone/>
            </a:pPr>
            <a:endParaRPr kumimoji="1" lang="en-US" altLang="ja-JP" sz="900" dirty="0">
              <a:solidFill>
                <a:schemeClr val="accent6"/>
              </a:solidFill>
            </a:endParaRPr>
          </a:p>
          <a:p>
            <a:pPr marL="0" indent="0">
              <a:buNone/>
            </a:pPr>
            <a:endParaRPr lang="en-US" altLang="ja-JP" sz="3800" dirty="0"/>
          </a:p>
          <a:p>
            <a:pPr marL="0" indent="0">
              <a:buNone/>
            </a:pPr>
            <a:endParaRPr kumimoji="1" lang="en-US" altLang="ja-JP" sz="4800" dirty="0"/>
          </a:p>
        </p:txBody>
      </p:sp>
      <p:sp>
        <p:nvSpPr>
          <p:cNvPr id="4" name="角丸四角形 3"/>
          <p:cNvSpPr/>
          <p:nvPr/>
        </p:nvSpPr>
        <p:spPr>
          <a:xfrm>
            <a:off x="728772" y="4057116"/>
            <a:ext cx="7078134" cy="125306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3600" dirty="0">
                <a:solidFill>
                  <a:srgbClr val="0070C0"/>
                </a:solidFill>
              </a:rPr>
              <a:t>・少し練習すれば自立（律）できる</a:t>
            </a:r>
            <a:endParaRPr lang="en-US" altLang="ja-JP" sz="3600" dirty="0">
              <a:solidFill>
                <a:srgbClr val="0070C0"/>
              </a:solidFill>
            </a:endParaRPr>
          </a:p>
          <a:p>
            <a:r>
              <a:rPr kumimoji="1" lang="ja-JP" altLang="en-US" sz="3600" dirty="0">
                <a:solidFill>
                  <a:srgbClr val="0070C0"/>
                </a:solidFill>
              </a:rPr>
              <a:t>・工夫すれば自立（律）できる</a:t>
            </a:r>
          </a:p>
        </p:txBody>
      </p:sp>
      <p:pic>
        <p:nvPicPr>
          <p:cNvPr id="3074" name="Picture 2" descr="BADの手ジェスチャーイラストのフリー素材｜イラストイメー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1412" y="5436924"/>
            <a:ext cx="912216" cy="912216"/>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3434645" y="5526144"/>
            <a:ext cx="5709355" cy="73377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3600" dirty="0">
                <a:solidFill>
                  <a:srgbClr val="0070C0"/>
                </a:solidFill>
              </a:rPr>
              <a:t>・</a:t>
            </a:r>
            <a:r>
              <a:rPr kumimoji="1" lang="ja-JP" altLang="en-US" sz="2800" dirty="0">
                <a:solidFill>
                  <a:schemeClr val="accent2">
                    <a:lumMod val="50000"/>
                  </a:schemeClr>
                </a:solidFill>
              </a:rPr>
              <a:t>本当はできるのにサービスを利用</a:t>
            </a:r>
            <a:endParaRPr kumimoji="1" lang="en-US" altLang="ja-JP" sz="2800" dirty="0">
              <a:solidFill>
                <a:schemeClr val="accent2">
                  <a:lumMod val="50000"/>
                </a:schemeClr>
              </a:solidFill>
            </a:endParaRPr>
          </a:p>
        </p:txBody>
      </p:sp>
      <p:pic>
        <p:nvPicPr>
          <p:cNvPr id="1028" name="Picture 4" descr="悩む（困る）栄養士のイラスト（女性）（2カット） - イラストく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3901" y="3755475"/>
            <a:ext cx="1982343" cy="1587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729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55978" y="666044"/>
            <a:ext cx="10515600" cy="5375982"/>
          </a:xfrm>
        </p:spPr>
        <p:txBody>
          <a:bodyPr>
            <a:normAutofit/>
          </a:bodyPr>
          <a:lstStyle/>
          <a:p>
            <a:pPr marL="0" indent="0">
              <a:buNone/>
            </a:pPr>
            <a:r>
              <a:rPr kumimoji="1" lang="ja-JP" altLang="en-US" sz="5400" dirty="0"/>
              <a:t>　　　①解決すべき課題を抽出</a:t>
            </a:r>
            <a:endParaRPr kumimoji="1" lang="en-US" altLang="ja-JP" sz="5400" dirty="0"/>
          </a:p>
          <a:p>
            <a:pPr marL="0" indent="0">
              <a:buNone/>
            </a:pPr>
            <a:r>
              <a:rPr kumimoji="1" lang="ja-JP" altLang="en-US" sz="5400" dirty="0"/>
              <a:t>　　　②共有</a:t>
            </a:r>
            <a:endParaRPr kumimoji="1" lang="en-US" altLang="ja-JP" sz="5400" dirty="0"/>
          </a:p>
          <a:p>
            <a:pPr marL="0" indent="0">
              <a:buNone/>
            </a:pPr>
            <a:r>
              <a:rPr kumimoji="1" lang="ja-JP" altLang="en-US" sz="5400" dirty="0"/>
              <a:t>　　　</a:t>
            </a:r>
            <a:r>
              <a:rPr lang="ja-JP" altLang="en-US" sz="5400" dirty="0"/>
              <a:t>➂</a:t>
            </a:r>
            <a:r>
              <a:rPr kumimoji="1" lang="ja-JP" altLang="en-US" sz="5400" dirty="0"/>
              <a:t>解決に向けた提案　　　</a:t>
            </a:r>
            <a:r>
              <a:rPr kumimoji="1" lang="ja-JP" altLang="en-US" sz="4000" dirty="0"/>
              <a:t>と共に</a:t>
            </a:r>
            <a:endParaRPr kumimoji="1" lang="en-US" altLang="ja-JP" sz="4000" dirty="0"/>
          </a:p>
          <a:p>
            <a:pPr marL="0" indent="0">
              <a:buNone/>
            </a:pPr>
            <a:endParaRPr kumimoji="1" lang="en-US" altLang="ja-JP" sz="3200" dirty="0"/>
          </a:p>
          <a:p>
            <a:pPr marL="0" indent="0">
              <a:buNone/>
            </a:pPr>
            <a:r>
              <a:rPr kumimoji="1" lang="ja-JP" altLang="en-US" sz="5400" dirty="0"/>
              <a:t>“</a:t>
            </a:r>
            <a:r>
              <a:rPr kumimoji="1" lang="ja-JP" altLang="en-US" sz="5400" dirty="0">
                <a:solidFill>
                  <a:srgbClr val="FF0000"/>
                </a:solidFill>
              </a:rPr>
              <a:t>あったらいいな</a:t>
            </a:r>
            <a:r>
              <a:rPr kumimoji="1" lang="ja-JP" altLang="en-US" sz="5400" dirty="0"/>
              <a:t>”と思う新たな資源</a:t>
            </a:r>
            <a:endParaRPr kumimoji="1" lang="en-US" altLang="ja-JP" sz="5400" dirty="0"/>
          </a:p>
          <a:p>
            <a:pPr marL="0" indent="0">
              <a:buNone/>
            </a:pPr>
            <a:r>
              <a:rPr kumimoji="1" lang="ja-JP" altLang="en-US" sz="5400" dirty="0"/>
              <a:t>や支援等のヒントを得る</a:t>
            </a:r>
          </a:p>
        </p:txBody>
      </p:sp>
      <p:pic>
        <p:nvPicPr>
          <p:cNvPr id="2054" name="Picture 6" descr="つるんと可愛い矢印、青色 | 無料イラスト素材｜素材ラ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222" y="2404744"/>
            <a:ext cx="1089165" cy="8168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つるんと可愛い矢印、青色 | 無料イラスト素材｜素材ラ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 y="1510823"/>
            <a:ext cx="1191894" cy="8939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つるんと可愛い矢印、青色 | 無料イラスト素材｜素材ラ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757" y="666044"/>
            <a:ext cx="1212097" cy="90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42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自立支援と自律支援 | DR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552" y="270933"/>
            <a:ext cx="9437158" cy="5847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9775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979</TotalTime>
  <Words>1309</Words>
  <Application>Microsoft Office PowerPoint</Application>
  <PresentationFormat>ワイド画面</PresentationFormat>
  <Paragraphs>159</Paragraphs>
  <Slides>27</Slides>
  <Notes>27</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27</vt:i4>
      </vt:variant>
    </vt:vector>
  </HeadingPairs>
  <TitlesOfParts>
    <vt:vector size="31" baseType="lpstr">
      <vt:lpstr>Arial</vt:lpstr>
      <vt:lpstr>Calibri</vt:lpstr>
      <vt:lpstr>Calibri Light</vt:lpstr>
      <vt:lpstr>Office テーマ</vt:lpstr>
      <vt:lpstr>地域ケア会議に 　　　　　　　出席するための心得</vt:lpstr>
      <vt:lpstr>名称はそれぞれ</vt:lpstr>
      <vt:lpstr>地域ケア会議とは　  地域包括支援センターまたは市町村が主催・運営し、多職種で構成される  ＊地域包括ケアシステムの実現に向けた会議＊　</vt:lpstr>
      <vt:lpstr>介護予防のための 地域ケア個別会議の目的</vt:lpstr>
      <vt:lpstr>PowerPoint プレゼンテーション</vt:lpstr>
      <vt:lpstr>PowerPoint プレゼンテーション</vt:lpstr>
      <vt:lpstr>自立（律）支援　～介護保険の基本理念～</vt:lpstr>
      <vt:lpstr>PowerPoint プレゼンテーション</vt:lpstr>
      <vt:lpstr>PowerPoint プレゼンテーション</vt:lpstr>
      <vt:lpstr>介護予防のための 地域ケア個別会議開催の意義</vt:lpstr>
      <vt:lpstr>失敗しない ケア会議にするための１０か条</vt:lpstr>
      <vt:lpstr>知っておくと会議で発言し易い</vt:lpstr>
      <vt:lpstr>厚生労働省 「介護予防活動普及展開事業 　専門職向け手引き（Ｖｅｒ、１）」</vt:lpstr>
      <vt:lpstr>PowerPoint プレゼンテーション</vt:lpstr>
      <vt:lpstr>地域ケア個別会議においての</vt:lpstr>
      <vt:lpstr>PowerPoint プレゼンテーション</vt:lpstr>
      <vt:lpstr>PowerPoint プレゼンテーション</vt:lpstr>
      <vt:lpstr>　　　　Ⅱ管理栄養士が着目すべきポイント</vt:lpstr>
      <vt:lpstr>Ⅲ管理栄養士の視点からみた生活課題の 　　明確化と背景要因の確認</vt:lpstr>
      <vt:lpstr>PowerPoint プレゼンテーション</vt:lpstr>
      <vt:lpstr>PowerPoint プレゼンテーション</vt:lpstr>
      <vt:lpstr>自立支援・介護予防に向けて 　　　　　　助言・提案ポイントのまとめ</vt:lpstr>
      <vt:lpstr>PowerPoint プレゼンテーション</vt:lpstr>
      <vt:lpstr>PowerPoint プレゼンテーション</vt:lpstr>
      <vt:lpstr>地域は栄養士に期待しています</vt:lpstr>
      <vt:lpstr>ロールプレイで学ぶ地域ケア会議 　　からの訪問栄養食事指導</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地域ケア会議に 　　　　　　　出席するための心得</dc:title>
  <dc:creator>user</dc:creator>
  <cp:lastModifiedBy>aichiken-eiyoushikai</cp:lastModifiedBy>
  <cp:revision>94</cp:revision>
  <cp:lastPrinted>2024-10-01T11:57:37Z</cp:lastPrinted>
  <dcterms:created xsi:type="dcterms:W3CDTF">2023-08-22T23:38:41Z</dcterms:created>
  <dcterms:modified xsi:type="dcterms:W3CDTF">2024-11-18T06:02:09Z</dcterms:modified>
</cp:coreProperties>
</file>