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23" r:id="rId3"/>
    <p:sldId id="1541" r:id="rId4"/>
    <p:sldId id="1540" r:id="rId5"/>
    <p:sldId id="1542" r:id="rId6"/>
    <p:sldId id="1543" r:id="rId7"/>
    <p:sldId id="1544" r:id="rId8"/>
    <p:sldId id="1537" r:id="rId9"/>
    <p:sldId id="1538"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53" autoAdjust="0"/>
    <p:restoredTop sz="84600" autoAdjust="0"/>
  </p:normalViewPr>
  <p:slideViewPr>
    <p:cSldViewPr snapToGrid="0">
      <p:cViewPr varScale="1">
        <p:scale>
          <a:sx n="57" d="100"/>
          <a:sy n="57" d="100"/>
        </p:scale>
        <p:origin x="7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E5984-BBA6-46AA-984D-3A4A8432A6DA}"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659D1-F542-4DD0-A39F-77E4E938A728}" type="slidenum">
              <a:rPr kumimoji="1" lang="ja-JP" altLang="en-US" smtClean="0"/>
              <a:t>‹#›</a:t>
            </a:fld>
            <a:endParaRPr kumimoji="1" lang="ja-JP" altLang="en-US"/>
          </a:p>
        </p:txBody>
      </p:sp>
    </p:spTree>
    <p:extLst>
      <p:ext uri="{BB962C8B-B14F-4D97-AF65-F5344CB8AC3E}">
        <p14:creationId xmlns:p14="http://schemas.microsoft.com/office/powerpoint/2010/main" val="3744691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xfrm>
            <a:off x="685800" y="1143000"/>
            <a:ext cx="5486400" cy="3086100"/>
          </a:xfrm>
          <a:ln/>
        </p:spPr>
      </p:sp>
      <p:sp>
        <p:nvSpPr>
          <p:cNvPr id="24579"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24580"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ＭＳ Ｐ明朝" pitchFamily="18" charset="-128"/>
              </a:defRPr>
            </a:lvl1pPr>
            <a:lvl2pPr marL="742950" indent="-285750">
              <a:spcBef>
                <a:spcPct val="30000"/>
              </a:spcBef>
              <a:defRPr kumimoji="1" sz="1200">
                <a:solidFill>
                  <a:schemeClr val="tx1"/>
                </a:solidFill>
                <a:latin typeface="Times New Roman" pitchFamily="18" charset="0"/>
                <a:ea typeface="ＭＳ Ｐ明朝" pitchFamily="18" charset="-128"/>
              </a:defRPr>
            </a:lvl2pPr>
            <a:lvl3pPr marL="1143000" indent="-228600">
              <a:spcBef>
                <a:spcPct val="30000"/>
              </a:spcBef>
              <a:defRPr kumimoji="1" sz="1200">
                <a:solidFill>
                  <a:schemeClr val="tx1"/>
                </a:solidFill>
                <a:latin typeface="Times New Roman" pitchFamily="18" charset="0"/>
                <a:ea typeface="ＭＳ Ｐ明朝" pitchFamily="18" charset="-128"/>
              </a:defRPr>
            </a:lvl3pPr>
            <a:lvl4pPr marL="1600200" indent="-228600">
              <a:spcBef>
                <a:spcPct val="30000"/>
              </a:spcBef>
              <a:defRPr kumimoji="1" sz="1200">
                <a:solidFill>
                  <a:schemeClr val="tx1"/>
                </a:solidFill>
                <a:latin typeface="Times New Roman" pitchFamily="18" charset="0"/>
                <a:ea typeface="ＭＳ Ｐ明朝" pitchFamily="18" charset="-128"/>
              </a:defRPr>
            </a:lvl4pPr>
            <a:lvl5pPr marL="2057400" indent="-22860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F422C51-9DF4-4345-BE64-387F1362C61B}" type="slidenum">
              <a:rPr kumimoji="1"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2</a:t>
            </a:fld>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977791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83673C-DEFF-40DC-C30A-85AEEE84484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C6163C1-7E4B-611C-D068-3F8BCA9D22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56C8661-6D6F-B502-947E-16B7FFFF2621}"/>
              </a:ext>
            </a:extLst>
          </p:cNvPr>
          <p:cNvSpPr>
            <a:spLocks noGrp="1"/>
          </p:cNvSpPr>
          <p:nvPr>
            <p:ph type="dt" sz="half" idx="10"/>
          </p:nvPr>
        </p:nvSpPr>
        <p:spPr/>
        <p:txBody>
          <a:bodyPr/>
          <a:lstStyle/>
          <a:p>
            <a:fld id="{793A008A-4B7D-4D23-8D10-A23D869A777B}" type="datetimeFigureOut">
              <a:rPr kumimoji="1" lang="ja-JP" altLang="en-US" smtClean="0"/>
              <a:t>2024/7/25</a:t>
            </a:fld>
            <a:endParaRPr kumimoji="1" lang="ja-JP" altLang="en-US"/>
          </a:p>
        </p:txBody>
      </p:sp>
      <p:sp>
        <p:nvSpPr>
          <p:cNvPr id="5" name="フッター プレースホルダー 4">
            <a:extLst>
              <a:ext uri="{FF2B5EF4-FFF2-40B4-BE49-F238E27FC236}">
                <a16:creationId xmlns:a16="http://schemas.microsoft.com/office/drawing/2014/main" id="{0AE0CE12-972B-348D-A657-CEDA51DCE4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2DFB66-FF60-FAEB-E3C4-AD8A895C51C7}"/>
              </a:ext>
            </a:extLst>
          </p:cNvPr>
          <p:cNvSpPr>
            <a:spLocks noGrp="1"/>
          </p:cNvSpPr>
          <p:nvPr>
            <p:ph type="sldNum" sz="quarter" idx="12"/>
          </p:nvPr>
        </p:nvSpPr>
        <p:spPr/>
        <p:txBody>
          <a:bodyPr/>
          <a:lstStyle/>
          <a:p>
            <a:fld id="{D6313855-2841-4812-9ACC-BA61CB8CE853}" type="slidenum">
              <a:rPr kumimoji="1" lang="ja-JP" altLang="en-US" smtClean="0"/>
              <a:t>‹#›</a:t>
            </a:fld>
            <a:endParaRPr kumimoji="1" lang="ja-JP" altLang="en-US"/>
          </a:p>
        </p:txBody>
      </p:sp>
    </p:spTree>
    <p:extLst>
      <p:ext uri="{BB962C8B-B14F-4D97-AF65-F5344CB8AC3E}">
        <p14:creationId xmlns:p14="http://schemas.microsoft.com/office/powerpoint/2010/main" val="425587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7EEA6-82BA-3D71-037A-6807CE07308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CF0A46D-7E34-C1DF-E681-9B5676491F4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1BF4CE-E1E9-59CC-8C92-4E291DF51EE9}"/>
              </a:ext>
            </a:extLst>
          </p:cNvPr>
          <p:cNvSpPr>
            <a:spLocks noGrp="1"/>
          </p:cNvSpPr>
          <p:nvPr>
            <p:ph type="dt" sz="half" idx="10"/>
          </p:nvPr>
        </p:nvSpPr>
        <p:spPr/>
        <p:txBody>
          <a:bodyPr/>
          <a:lstStyle/>
          <a:p>
            <a:fld id="{793A008A-4B7D-4D23-8D10-A23D869A777B}" type="datetimeFigureOut">
              <a:rPr kumimoji="1" lang="ja-JP" altLang="en-US" smtClean="0"/>
              <a:t>2024/7/25</a:t>
            </a:fld>
            <a:endParaRPr kumimoji="1" lang="ja-JP" altLang="en-US"/>
          </a:p>
        </p:txBody>
      </p:sp>
      <p:sp>
        <p:nvSpPr>
          <p:cNvPr id="5" name="フッター プレースホルダー 4">
            <a:extLst>
              <a:ext uri="{FF2B5EF4-FFF2-40B4-BE49-F238E27FC236}">
                <a16:creationId xmlns:a16="http://schemas.microsoft.com/office/drawing/2014/main" id="{7C09663E-ED3C-C9B3-5629-F463CCB4645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CC8DA7-33F8-121C-55AC-E400267FF04A}"/>
              </a:ext>
            </a:extLst>
          </p:cNvPr>
          <p:cNvSpPr>
            <a:spLocks noGrp="1"/>
          </p:cNvSpPr>
          <p:nvPr>
            <p:ph type="sldNum" sz="quarter" idx="12"/>
          </p:nvPr>
        </p:nvSpPr>
        <p:spPr/>
        <p:txBody>
          <a:bodyPr/>
          <a:lstStyle/>
          <a:p>
            <a:fld id="{D6313855-2841-4812-9ACC-BA61CB8CE853}" type="slidenum">
              <a:rPr kumimoji="1" lang="ja-JP" altLang="en-US" smtClean="0"/>
              <a:t>‹#›</a:t>
            </a:fld>
            <a:endParaRPr kumimoji="1" lang="ja-JP" altLang="en-US"/>
          </a:p>
        </p:txBody>
      </p:sp>
    </p:spTree>
    <p:extLst>
      <p:ext uri="{BB962C8B-B14F-4D97-AF65-F5344CB8AC3E}">
        <p14:creationId xmlns:p14="http://schemas.microsoft.com/office/powerpoint/2010/main" val="228697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C2D8139-0655-ECE8-39EE-771652C289C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C4AAC9-F205-6FFE-01CD-2338E07F60A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815C0F-A99C-DAF1-B58F-D075B4536E6E}"/>
              </a:ext>
            </a:extLst>
          </p:cNvPr>
          <p:cNvSpPr>
            <a:spLocks noGrp="1"/>
          </p:cNvSpPr>
          <p:nvPr>
            <p:ph type="dt" sz="half" idx="10"/>
          </p:nvPr>
        </p:nvSpPr>
        <p:spPr/>
        <p:txBody>
          <a:bodyPr/>
          <a:lstStyle/>
          <a:p>
            <a:fld id="{793A008A-4B7D-4D23-8D10-A23D869A777B}" type="datetimeFigureOut">
              <a:rPr kumimoji="1" lang="ja-JP" altLang="en-US" smtClean="0"/>
              <a:t>2024/7/25</a:t>
            </a:fld>
            <a:endParaRPr kumimoji="1" lang="ja-JP" altLang="en-US"/>
          </a:p>
        </p:txBody>
      </p:sp>
      <p:sp>
        <p:nvSpPr>
          <p:cNvPr id="5" name="フッター プレースホルダー 4">
            <a:extLst>
              <a:ext uri="{FF2B5EF4-FFF2-40B4-BE49-F238E27FC236}">
                <a16:creationId xmlns:a16="http://schemas.microsoft.com/office/drawing/2014/main" id="{4F9EB123-BEC4-9000-35AB-D7CFD627F4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5100956-F5B0-4D5D-5447-4F044CE080F6}"/>
              </a:ext>
            </a:extLst>
          </p:cNvPr>
          <p:cNvSpPr>
            <a:spLocks noGrp="1"/>
          </p:cNvSpPr>
          <p:nvPr>
            <p:ph type="sldNum" sz="quarter" idx="12"/>
          </p:nvPr>
        </p:nvSpPr>
        <p:spPr/>
        <p:txBody>
          <a:bodyPr/>
          <a:lstStyle/>
          <a:p>
            <a:fld id="{D6313855-2841-4812-9ACC-BA61CB8CE853}" type="slidenum">
              <a:rPr kumimoji="1" lang="ja-JP" altLang="en-US" smtClean="0"/>
              <a:t>‹#›</a:t>
            </a:fld>
            <a:endParaRPr kumimoji="1" lang="ja-JP" altLang="en-US"/>
          </a:p>
        </p:txBody>
      </p:sp>
    </p:spTree>
    <p:extLst>
      <p:ext uri="{BB962C8B-B14F-4D97-AF65-F5344CB8AC3E}">
        <p14:creationId xmlns:p14="http://schemas.microsoft.com/office/powerpoint/2010/main" val="40378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4CE4C3-3719-EB3F-5D5B-DC2E4411987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8AC2B4C-A51E-CAB3-8745-96B1E15C64B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97076E-E80E-09A9-EC60-EAAFE364F8AC}"/>
              </a:ext>
            </a:extLst>
          </p:cNvPr>
          <p:cNvSpPr>
            <a:spLocks noGrp="1"/>
          </p:cNvSpPr>
          <p:nvPr>
            <p:ph type="dt" sz="half" idx="10"/>
          </p:nvPr>
        </p:nvSpPr>
        <p:spPr/>
        <p:txBody>
          <a:bodyPr/>
          <a:lstStyle/>
          <a:p>
            <a:fld id="{793A008A-4B7D-4D23-8D10-A23D869A777B}" type="datetimeFigureOut">
              <a:rPr kumimoji="1" lang="ja-JP" altLang="en-US" smtClean="0"/>
              <a:t>2024/7/25</a:t>
            </a:fld>
            <a:endParaRPr kumimoji="1" lang="ja-JP" altLang="en-US"/>
          </a:p>
        </p:txBody>
      </p:sp>
      <p:sp>
        <p:nvSpPr>
          <p:cNvPr id="5" name="フッター プレースホルダー 4">
            <a:extLst>
              <a:ext uri="{FF2B5EF4-FFF2-40B4-BE49-F238E27FC236}">
                <a16:creationId xmlns:a16="http://schemas.microsoft.com/office/drawing/2014/main" id="{E88AA8D4-D5F8-5B1C-D113-27229D471C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AB91B4-2E7C-0C70-77E7-D53262B62CF9}"/>
              </a:ext>
            </a:extLst>
          </p:cNvPr>
          <p:cNvSpPr>
            <a:spLocks noGrp="1"/>
          </p:cNvSpPr>
          <p:nvPr>
            <p:ph type="sldNum" sz="quarter" idx="12"/>
          </p:nvPr>
        </p:nvSpPr>
        <p:spPr/>
        <p:txBody>
          <a:bodyPr/>
          <a:lstStyle/>
          <a:p>
            <a:fld id="{D6313855-2841-4812-9ACC-BA61CB8CE853}" type="slidenum">
              <a:rPr kumimoji="1" lang="ja-JP" altLang="en-US" smtClean="0"/>
              <a:t>‹#›</a:t>
            </a:fld>
            <a:endParaRPr kumimoji="1" lang="ja-JP" altLang="en-US"/>
          </a:p>
        </p:txBody>
      </p:sp>
    </p:spTree>
    <p:extLst>
      <p:ext uri="{BB962C8B-B14F-4D97-AF65-F5344CB8AC3E}">
        <p14:creationId xmlns:p14="http://schemas.microsoft.com/office/powerpoint/2010/main" val="96314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0E3D62-336D-4818-BF71-C4647EB6592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A6DE3D-5AAC-0F7D-F3BC-56E6458A34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1876A76-7461-1F01-E025-5C1754F72DDE}"/>
              </a:ext>
            </a:extLst>
          </p:cNvPr>
          <p:cNvSpPr>
            <a:spLocks noGrp="1"/>
          </p:cNvSpPr>
          <p:nvPr>
            <p:ph type="dt" sz="half" idx="10"/>
          </p:nvPr>
        </p:nvSpPr>
        <p:spPr/>
        <p:txBody>
          <a:bodyPr/>
          <a:lstStyle/>
          <a:p>
            <a:fld id="{793A008A-4B7D-4D23-8D10-A23D869A777B}" type="datetimeFigureOut">
              <a:rPr kumimoji="1" lang="ja-JP" altLang="en-US" smtClean="0"/>
              <a:t>2024/7/25</a:t>
            </a:fld>
            <a:endParaRPr kumimoji="1" lang="ja-JP" altLang="en-US"/>
          </a:p>
        </p:txBody>
      </p:sp>
      <p:sp>
        <p:nvSpPr>
          <p:cNvPr id="5" name="フッター プレースホルダー 4">
            <a:extLst>
              <a:ext uri="{FF2B5EF4-FFF2-40B4-BE49-F238E27FC236}">
                <a16:creationId xmlns:a16="http://schemas.microsoft.com/office/drawing/2014/main" id="{3C7DC66B-6460-EB33-AF3F-391D29BA0F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D50ED1-D05B-5206-A2A1-5356AC2F2770}"/>
              </a:ext>
            </a:extLst>
          </p:cNvPr>
          <p:cNvSpPr>
            <a:spLocks noGrp="1"/>
          </p:cNvSpPr>
          <p:nvPr>
            <p:ph type="sldNum" sz="quarter" idx="12"/>
          </p:nvPr>
        </p:nvSpPr>
        <p:spPr/>
        <p:txBody>
          <a:bodyPr/>
          <a:lstStyle/>
          <a:p>
            <a:fld id="{D6313855-2841-4812-9ACC-BA61CB8CE853}" type="slidenum">
              <a:rPr kumimoji="1" lang="ja-JP" altLang="en-US" smtClean="0"/>
              <a:t>‹#›</a:t>
            </a:fld>
            <a:endParaRPr kumimoji="1" lang="ja-JP" altLang="en-US"/>
          </a:p>
        </p:txBody>
      </p:sp>
    </p:spTree>
    <p:extLst>
      <p:ext uri="{BB962C8B-B14F-4D97-AF65-F5344CB8AC3E}">
        <p14:creationId xmlns:p14="http://schemas.microsoft.com/office/powerpoint/2010/main" val="280717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D3C42-CAF1-FBC7-29A4-5A407CCB852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B39BC5E-C8CA-3BF3-D15D-6AB981275DD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30AC95C-A535-4F06-59F8-44A70658A44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6653B97-56DE-5991-ADAE-4DD32D4B854E}"/>
              </a:ext>
            </a:extLst>
          </p:cNvPr>
          <p:cNvSpPr>
            <a:spLocks noGrp="1"/>
          </p:cNvSpPr>
          <p:nvPr>
            <p:ph type="dt" sz="half" idx="10"/>
          </p:nvPr>
        </p:nvSpPr>
        <p:spPr/>
        <p:txBody>
          <a:bodyPr/>
          <a:lstStyle/>
          <a:p>
            <a:fld id="{793A008A-4B7D-4D23-8D10-A23D869A777B}" type="datetimeFigureOut">
              <a:rPr kumimoji="1" lang="ja-JP" altLang="en-US" smtClean="0"/>
              <a:t>2024/7/25</a:t>
            </a:fld>
            <a:endParaRPr kumimoji="1" lang="ja-JP" altLang="en-US"/>
          </a:p>
        </p:txBody>
      </p:sp>
      <p:sp>
        <p:nvSpPr>
          <p:cNvPr id="6" name="フッター プレースホルダー 5">
            <a:extLst>
              <a:ext uri="{FF2B5EF4-FFF2-40B4-BE49-F238E27FC236}">
                <a16:creationId xmlns:a16="http://schemas.microsoft.com/office/drawing/2014/main" id="{028EE1C4-3A42-1570-CEEF-D41FFEB36B1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7FD6AB0-8683-FEA4-A959-20D4ADB9F0C9}"/>
              </a:ext>
            </a:extLst>
          </p:cNvPr>
          <p:cNvSpPr>
            <a:spLocks noGrp="1"/>
          </p:cNvSpPr>
          <p:nvPr>
            <p:ph type="sldNum" sz="quarter" idx="12"/>
          </p:nvPr>
        </p:nvSpPr>
        <p:spPr/>
        <p:txBody>
          <a:bodyPr/>
          <a:lstStyle/>
          <a:p>
            <a:fld id="{D6313855-2841-4812-9ACC-BA61CB8CE853}" type="slidenum">
              <a:rPr kumimoji="1" lang="ja-JP" altLang="en-US" smtClean="0"/>
              <a:t>‹#›</a:t>
            </a:fld>
            <a:endParaRPr kumimoji="1" lang="ja-JP" altLang="en-US"/>
          </a:p>
        </p:txBody>
      </p:sp>
    </p:spTree>
    <p:extLst>
      <p:ext uri="{BB962C8B-B14F-4D97-AF65-F5344CB8AC3E}">
        <p14:creationId xmlns:p14="http://schemas.microsoft.com/office/powerpoint/2010/main" val="2894198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BECBA-F547-4556-5484-6E6EF92F751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CE97272-ADEC-3985-EAC1-B881DA48F6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D496800-C3B7-A527-8936-C92135F3F8E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B65B84C-ABB7-A765-A609-A39B6CBC4F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239242A-6D16-AC7A-5335-34C46A4375C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0DF941D-D53A-1F23-E916-94AC5AB04E30}"/>
              </a:ext>
            </a:extLst>
          </p:cNvPr>
          <p:cNvSpPr>
            <a:spLocks noGrp="1"/>
          </p:cNvSpPr>
          <p:nvPr>
            <p:ph type="dt" sz="half" idx="10"/>
          </p:nvPr>
        </p:nvSpPr>
        <p:spPr/>
        <p:txBody>
          <a:bodyPr/>
          <a:lstStyle/>
          <a:p>
            <a:fld id="{793A008A-4B7D-4D23-8D10-A23D869A777B}" type="datetimeFigureOut">
              <a:rPr kumimoji="1" lang="ja-JP" altLang="en-US" smtClean="0"/>
              <a:t>2024/7/25</a:t>
            </a:fld>
            <a:endParaRPr kumimoji="1" lang="ja-JP" altLang="en-US"/>
          </a:p>
        </p:txBody>
      </p:sp>
      <p:sp>
        <p:nvSpPr>
          <p:cNvPr id="8" name="フッター プレースホルダー 7">
            <a:extLst>
              <a:ext uri="{FF2B5EF4-FFF2-40B4-BE49-F238E27FC236}">
                <a16:creationId xmlns:a16="http://schemas.microsoft.com/office/drawing/2014/main" id="{AA4B2C33-15DA-DF6D-6127-4FEED45C866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55957D0-8155-27A3-897F-29328BAC0866}"/>
              </a:ext>
            </a:extLst>
          </p:cNvPr>
          <p:cNvSpPr>
            <a:spLocks noGrp="1"/>
          </p:cNvSpPr>
          <p:nvPr>
            <p:ph type="sldNum" sz="quarter" idx="12"/>
          </p:nvPr>
        </p:nvSpPr>
        <p:spPr/>
        <p:txBody>
          <a:bodyPr/>
          <a:lstStyle/>
          <a:p>
            <a:fld id="{D6313855-2841-4812-9ACC-BA61CB8CE853}" type="slidenum">
              <a:rPr kumimoji="1" lang="ja-JP" altLang="en-US" smtClean="0"/>
              <a:t>‹#›</a:t>
            </a:fld>
            <a:endParaRPr kumimoji="1" lang="ja-JP" altLang="en-US"/>
          </a:p>
        </p:txBody>
      </p:sp>
    </p:spTree>
    <p:extLst>
      <p:ext uri="{BB962C8B-B14F-4D97-AF65-F5344CB8AC3E}">
        <p14:creationId xmlns:p14="http://schemas.microsoft.com/office/powerpoint/2010/main" val="117941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E8EFE-0FC1-F5E7-FEB5-53E6A069F4C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E462697-AE74-DBAA-54C1-2E35545115A4}"/>
              </a:ext>
            </a:extLst>
          </p:cNvPr>
          <p:cNvSpPr>
            <a:spLocks noGrp="1"/>
          </p:cNvSpPr>
          <p:nvPr>
            <p:ph type="dt" sz="half" idx="10"/>
          </p:nvPr>
        </p:nvSpPr>
        <p:spPr/>
        <p:txBody>
          <a:bodyPr/>
          <a:lstStyle/>
          <a:p>
            <a:fld id="{793A008A-4B7D-4D23-8D10-A23D869A777B}" type="datetimeFigureOut">
              <a:rPr kumimoji="1" lang="ja-JP" altLang="en-US" smtClean="0"/>
              <a:t>2024/7/25</a:t>
            </a:fld>
            <a:endParaRPr kumimoji="1" lang="ja-JP" altLang="en-US"/>
          </a:p>
        </p:txBody>
      </p:sp>
      <p:sp>
        <p:nvSpPr>
          <p:cNvPr id="4" name="フッター プレースホルダー 3">
            <a:extLst>
              <a:ext uri="{FF2B5EF4-FFF2-40B4-BE49-F238E27FC236}">
                <a16:creationId xmlns:a16="http://schemas.microsoft.com/office/drawing/2014/main" id="{9D35EB38-905A-CB89-921C-867E2A2348A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3EF497D-897B-A519-04D4-23DF106EB083}"/>
              </a:ext>
            </a:extLst>
          </p:cNvPr>
          <p:cNvSpPr>
            <a:spLocks noGrp="1"/>
          </p:cNvSpPr>
          <p:nvPr>
            <p:ph type="sldNum" sz="quarter" idx="12"/>
          </p:nvPr>
        </p:nvSpPr>
        <p:spPr/>
        <p:txBody>
          <a:bodyPr/>
          <a:lstStyle/>
          <a:p>
            <a:fld id="{D6313855-2841-4812-9ACC-BA61CB8CE853}" type="slidenum">
              <a:rPr kumimoji="1" lang="ja-JP" altLang="en-US" smtClean="0"/>
              <a:t>‹#›</a:t>
            </a:fld>
            <a:endParaRPr kumimoji="1" lang="ja-JP" altLang="en-US"/>
          </a:p>
        </p:txBody>
      </p:sp>
    </p:spTree>
    <p:extLst>
      <p:ext uri="{BB962C8B-B14F-4D97-AF65-F5344CB8AC3E}">
        <p14:creationId xmlns:p14="http://schemas.microsoft.com/office/powerpoint/2010/main" val="141228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B7EB625-DB49-54B3-5C70-0AE8B6A0F990}"/>
              </a:ext>
            </a:extLst>
          </p:cNvPr>
          <p:cNvSpPr>
            <a:spLocks noGrp="1"/>
          </p:cNvSpPr>
          <p:nvPr>
            <p:ph type="dt" sz="half" idx="10"/>
          </p:nvPr>
        </p:nvSpPr>
        <p:spPr/>
        <p:txBody>
          <a:bodyPr/>
          <a:lstStyle/>
          <a:p>
            <a:fld id="{793A008A-4B7D-4D23-8D10-A23D869A777B}" type="datetimeFigureOut">
              <a:rPr kumimoji="1" lang="ja-JP" altLang="en-US" smtClean="0"/>
              <a:t>2024/7/25</a:t>
            </a:fld>
            <a:endParaRPr kumimoji="1" lang="ja-JP" altLang="en-US"/>
          </a:p>
        </p:txBody>
      </p:sp>
      <p:sp>
        <p:nvSpPr>
          <p:cNvPr id="3" name="フッター プレースホルダー 2">
            <a:extLst>
              <a:ext uri="{FF2B5EF4-FFF2-40B4-BE49-F238E27FC236}">
                <a16:creationId xmlns:a16="http://schemas.microsoft.com/office/drawing/2014/main" id="{441299D5-8812-F29F-62A0-3D5B52E1F58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687ED56-90E2-C40A-9738-BB606818F17A}"/>
              </a:ext>
            </a:extLst>
          </p:cNvPr>
          <p:cNvSpPr>
            <a:spLocks noGrp="1"/>
          </p:cNvSpPr>
          <p:nvPr>
            <p:ph type="sldNum" sz="quarter" idx="12"/>
          </p:nvPr>
        </p:nvSpPr>
        <p:spPr/>
        <p:txBody>
          <a:bodyPr/>
          <a:lstStyle/>
          <a:p>
            <a:fld id="{D6313855-2841-4812-9ACC-BA61CB8CE853}" type="slidenum">
              <a:rPr kumimoji="1" lang="ja-JP" altLang="en-US" smtClean="0"/>
              <a:t>‹#›</a:t>
            </a:fld>
            <a:endParaRPr kumimoji="1" lang="ja-JP" altLang="en-US"/>
          </a:p>
        </p:txBody>
      </p:sp>
    </p:spTree>
    <p:extLst>
      <p:ext uri="{BB962C8B-B14F-4D97-AF65-F5344CB8AC3E}">
        <p14:creationId xmlns:p14="http://schemas.microsoft.com/office/powerpoint/2010/main" val="787165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DCD748-6FCC-2C31-B273-DAB090E24A2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BBF54A-ECD8-7A20-8A69-B7D8D1C527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9A0EDF0-1802-DD1A-B3FC-728033AE4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748A10-F6D7-CA9D-4B5F-494AE1F1EB03}"/>
              </a:ext>
            </a:extLst>
          </p:cNvPr>
          <p:cNvSpPr>
            <a:spLocks noGrp="1"/>
          </p:cNvSpPr>
          <p:nvPr>
            <p:ph type="dt" sz="half" idx="10"/>
          </p:nvPr>
        </p:nvSpPr>
        <p:spPr/>
        <p:txBody>
          <a:bodyPr/>
          <a:lstStyle/>
          <a:p>
            <a:fld id="{793A008A-4B7D-4D23-8D10-A23D869A777B}" type="datetimeFigureOut">
              <a:rPr kumimoji="1" lang="ja-JP" altLang="en-US" smtClean="0"/>
              <a:t>2024/7/25</a:t>
            </a:fld>
            <a:endParaRPr kumimoji="1" lang="ja-JP" altLang="en-US"/>
          </a:p>
        </p:txBody>
      </p:sp>
      <p:sp>
        <p:nvSpPr>
          <p:cNvPr id="6" name="フッター プレースホルダー 5">
            <a:extLst>
              <a:ext uri="{FF2B5EF4-FFF2-40B4-BE49-F238E27FC236}">
                <a16:creationId xmlns:a16="http://schemas.microsoft.com/office/drawing/2014/main" id="{32A7D2AB-6E9B-DE17-C733-268E49DFAEB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88F1313-DE44-4550-30C9-C95B271EC87F}"/>
              </a:ext>
            </a:extLst>
          </p:cNvPr>
          <p:cNvSpPr>
            <a:spLocks noGrp="1"/>
          </p:cNvSpPr>
          <p:nvPr>
            <p:ph type="sldNum" sz="quarter" idx="12"/>
          </p:nvPr>
        </p:nvSpPr>
        <p:spPr/>
        <p:txBody>
          <a:bodyPr/>
          <a:lstStyle/>
          <a:p>
            <a:fld id="{D6313855-2841-4812-9ACC-BA61CB8CE853}" type="slidenum">
              <a:rPr kumimoji="1" lang="ja-JP" altLang="en-US" smtClean="0"/>
              <a:t>‹#›</a:t>
            </a:fld>
            <a:endParaRPr kumimoji="1" lang="ja-JP" altLang="en-US"/>
          </a:p>
        </p:txBody>
      </p:sp>
    </p:spTree>
    <p:extLst>
      <p:ext uri="{BB962C8B-B14F-4D97-AF65-F5344CB8AC3E}">
        <p14:creationId xmlns:p14="http://schemas.microsoft.com/office/powerpoint/2010/main" val="188219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CED89E-5F00-F7AE-ABA1-AAE108F5F87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7C2F651-B8B6-6021-49FF-DF8A006FC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496FD46-0E86-6C89-C4AE-EF58372EC2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4FDD2B9-26BF-1029-8408-BFBE46F4B0A7}"/>
              </a:ext>
            </a:extLst>
          </p:cNvPr>
          <p:cNvSpPr>
            <a:spLocks noGrp="1"/>
          </p:cNvSpPr>
          <p:nvPr>
            <p:ph type="dt" sz="half" idx="10"/>
          </p:nvPr>
        </p:nvSpPr>
        <p:spPr/>
        <p:txBody>
          <a:bodyPr/>
          <a:lstStyle/>
          <a:p>
            <a:fld id="{793A008A-4B7D-4D23-8D10-A23D869A777B}" type="datetimeFigureOut">
              <a:rPr kumimoji="1" lang="ja-JP" altLang="en-US" smtClean="0"/>
              <a:t>2024/7/25</a:t>
            </a:fld>
            <a:endParaRPr kumimoji="1" lang="ja-JP" altLang="en-US"/>
          </a:p>
        </p:txBody>
      </p:sp>
      <p:sp>
        <p:nvSpPr>
          <p:cNvPr id="6" name="フッター プレースホルダー 5">
            <a:extLst>
              <a:ext uri="{FF2B5EF4-FFF2-40B4-BE49-F238E27FC236}">
                <a16:creationId xmlns:a16="http://schemas.microsoft.com/office/drawing/2014/main" id="{50D65CC8-092B-FB5C-1A8B-AAE83871D77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3A11A9-94E8-91EA-4E05-58505193BE5C}"/>
              </a:ext>
            </a:extLst>
          </p:cNvPr>
          <p:cNvSpPr>
            <a:spLocks noGrp="1"/>
          </p:cNvSpPr>
          <p:nvPr>
            <p:ph type="sldNum" sz="quarter" idx="12"/>
          </p:nvPr>
        </p:nvSpPr>
        <p:spPr/>
        <p:txBody>
          <a:bodyPr/>
          <a:lstStyle/>
          <a:p>
            <a:fld id="{D6313855-2841-4812-9ACC-BA61CB8CE853}" type="slidenum">
              <a:rPr kumimoji="1" lang="ja-JP" altLang="en-US" smtClean="0"/>
              <a:t>‹#›</a:t>
            </a:fld>
            <a:endParaRPr kumimoji="1" lang="ja-JP" altLang="en-US"/>
          </a:p>
        </p:txBody>
      </p:sp>
    </p:spTree>
    <p:extLst>
      <p:ext uri="{BB962C8B-B14F-4D97-AF65-F5344CB8AC3E}">
        <p14:creationId xmlns:p14="http://schemas.microsoft.com/office/powerpoint/2010/main" val="407101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7B6FE6F-11E0-C811-D332-C13E6E39F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4E9821-0399-14D4-AA75-79971047B9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EC7DFC1-C08D-B7F6-1145-9F26299F4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A008A-4B7D-4D23-8D10-A23D869A777B}" type="datetimeFigureOut">
              <a:rPr kumimoji="1" lang="ja-JP" altLang="en-US" smtClean="0"/>
              <a:t>2024/7/25</a:t>
            </a:fld>
            <a:endParaRPr kumimoji="1" lang="ja-JP" altLang="en-US"/>
          </a:p>
        </p:txBody>
      </p:sp>
      <p:sp>
        <p:nvSpPr>
          <p:cNvPr id="5" name="フッター プレースホルダー 4">
            <a:extLst>
              <a:ext uri="{FF2B5EF4-FFF2-40B4-BE49-F238E27FC236}">
                <a16:creationId xmlns:a16="http://schemas.microsoft.com/office/drawing/2014/main" id="{2DDA61B8-C40B-E920-D413-64D7254415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E6C611F-D7C5-45C7-349F-D99AA21295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13855-2841-4812-9ACC-BA61CB8CE853}" type="slidenum">
              <a:rPr kumimoji="1" lang="ja-JP" altLang="en-US" smtClean="0"/>
              <a:t>‹#›</a:t>
            </a:fld>
            <a:endParaRPr kumimoji="1" lang="ja-JP" altLang="en-US"/>
          </a:p>
        </p:txBody>
      </p:sp>
    </p:spTree>
    <p:extLst>
      <p:ext uri="{BB962C8B-B14F-4D97-AF65-F5344CB8AC3E}">
        <p14:creationId xmlns:p14="http://schemas.microsoft.com/office/powerpoint/2010/main" val="3637020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wmf"/><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jpe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977E54-D5DE-0708-D6FC-2CB0B7D391FE}"/>
              </a:ext>
            </a:extLst>
          </p:cNvPr>
          <p:cNvSpPr>
            <a:spLocks noGrp="1"/>
          </p:cNvSpPr>
          <p:nvPr>
            <p:ph type="ctrTitle"/>
          </p:nvPr>
        </p:nvSpPr>
        <p:spPr>
          <a:xfrm>
            <a:off x="1683328" y="1714389"/>
            <a:ext cx="9144000" cy="1756466"/>
          </a:xfrm>
          <a:ln>
            <a:noFill/>
          </a:ln>
        </p:spPr>
        <p:txBody>
          <a:bodyPr>
            <a:noAutofit/>
          </a:bodyPr>
          <a:lstStyle/>
          <a:p>
            <a:pPr>
              <a:lnSpc>
                <a:spcPct val="150000"/>
              </a:lnSpc>
            </a:pPr>
            <a:r>
              <a:rPr kumimoji="1" lang="ja-JP" altLang="en-US" sz="4000" dirty="0">
                <a:latin typeface="BIZ UDPゴシック" panose="020B0400000000000000" pitchFamily="50" charset="-128"/>
                <a:ea typeface="BIZ UDPゴシック" panose="020B0400000000000000" pitchFamily="50" charset="-128"/>
              </a:rPr>
              <a:t>公益社団法人愛知県栄養士会</a:t>
            </a:r>
            <a:br>
              <a:rPr kumimoji="1" lang="en-US" altLang="ja-JP" sz="4000" dirty="0">
                <a:latin typeface="BIZ UDPゴシック" panose="020B0400000000000000" pitchFamily="50" charset="-128"/>
                <a:ea typeface="BIZ UDPゴシック" panose="020B0400000000000000" pitchFamily="50" charset="-128"/>
              </a:rPr>
            </a:br>
            <a:r>
              <a:rPr kumimoji="1" lang="ja-JP" altLang="en-US" sz="4000" dirty="0">
                <a:latin typeface="BIZ UDPゴシック" panose="020B0400000000000000" pitchFamily="50" charset="-128"/>
                <a:ea typeface="BIZ UDPゴシック" panose="020B0400000000000000" pitchFamily="50" charset="-128"/>
              </a:rPr>
              <a:t>栄養ケア・ステーション</a:t>
            </a:r>
          </a:p>
        </p:txBody>
      </p:sp>
      <p:sp>
        <p:nvSpPr>
          <p:cNvPr id="3" name="字幕 2">
            <a:extLst>
              <a:ext uri="{FF2B5EF4-FFF2-40B4-BE49-F238E27FC236}">
                <a16:creationId xmlns:a16="http://schemas.microsoft.com/office/drawing/2014/main" id="{6A5F24DE-9300-DC52-F7CD-7A1F02354CA4}"/>
              </a:ext>
            </a:extLst>
          </p:cNvPr>
          <p:cNvSpPr>
            <a:spLocks noGrp="1"/>
          </p:cNvSpPr>
          <p:nvPr>
            <p:ph type="subTitle" idx="1"/>
          </p:nvPr>
        </p:nvSpPr>
        <p:spPr>
          <a:xfrm>
            <a:off x="1217815" y="3839864"/>
            <a:ext cx="9782629" cy="923330"/>
          </a:xfrm>
        </p:spPr>
        <p:txBody>
          <a:bodyPr>
            <a:normAutofit/>
          </a:bodyPr>
          <a:lstStyle/>
          <a:p>
            <a:pPr>
              <a:lnSpc>
                <a:spcPct val="100000"/>
              </a:lnSpc>
            </a:pPr>
            <a:r>
              <a:rPr lang="ja-JP" altLang="en-US" sz="2800" dirty="0">
                <a:latin typeface="BIZ UDPゴシック" panose="020B0400000000000000" pitchFamily="50" charset="-128"/>
                <a:ea typeface="BIZ UDPゴシック" panose="020B0400000000000000" pitchFamily="50" charset="-128"/>
              </a:rPr>
              <a:t>～在宅医療・在宅介護運営委員会の運営について</a:t>
            </a:r>
            <a:r>
              <a:rPr kumimoji="1" lang="ja-JP" altLang="en-US" sz="2800" dirty="0">
                <a:latin typeface="BIZ UDPゴシック" panose="020B0400000000000000" pitchFamily="50" charset="-128"/>
                <a:ea typeface="BIZ UDPゴシック" panose="020B0400000000000000" pitchFamily="50" charset="-128"/>
              </a:rPr>
              <a:t>～</a:t>
            </a:r>
          </a:p>
        </p:txBody>
      </p:sp>
      <p:pic>
        <p:nvPicPr>
          <p:cNvPr id="7" name="図 6">
            <a:extLst>
              <a:ext uri="{FF2B5EF4-FFF2-40B4-BE49-F238E27FC236}">
                <a16:creationId xmlns:a16="http://schemas.microsoft.com/office/drawing/2014/main" id="{712D76FC-9221-3EB4-A5A6-A8C6E5511189}"/>
              </a:ext>
            </a:extLst>
          </p:cNvPr>
          <p:cNvPicPr>
            <a:picLocks noChangeAspect="1"/>
          </p:cNvPicPr>
          <p:nvPr/>
        </p:nvPicPr>
        <p:blipFill>
          <a:blip r:embed="rId2"/>
          <a:stretch>
            <a:fillRect/>
          </a:stretch>
        </p:blipFill>
        <p:spPr>
          <a:xfrm>
            <a:off x="98471" y="188706"/>
            <a:ext cx="791215" cy="781114"/>
          </a:xfrm>
          <a:prstGeom prst="rect">
            <a:avLst/>
          </a:prstGeom>
        </p:spPr>
      </p:pic>
    </p:spTree>
    <p:extLst>
      <p:ext uri="{BB962C8B-B14F-4D97-AF65-F5344CB8AC3E}">
        <p14:creationId xmlns:p14="http://schemas.microsoft.com/office/powerpoint/2010/main" val="16881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7" name="テキスト ボックス 16406">
            <a:extLst>
              <a:ext uri="{FF2B5EF4-FFF2-40B4-BE49-F238E27FC236}">
                <a16:creationId xmlns:a16="http://schemas.microsoft.com/office/drawing/2014/main" id="{4ED8989E-56A6-F9DB-F1D6-D7E2AB9CABE2}"/>
              </a:ext>
            </a:extLst>
          </p:cNvPr>
          <p:cNvSpPr txBox="1"/>
          <p:nvPr/>
        </p:nvSpPr>
        <p:spPr>
          <a:xfrm>
            <a:off x="7557484" y="4017655"/>
            <a:ext cx="859122" cy="261610"/>
          </a:xfrm>
          <a:prstGeom prst="rect">
            <a:avLst/>
          </a:prstGeom>
          <a:solidFill>
            <a:schemeClr val="bg1">
              <a:alpha val="37000"/>
            </a:schemeClr>
          </a:solidFill>
        </p:spPr>
        <p:txBody>
          <a:bodyPr wrap="square">
            <a:spAutoFit/>
          </a:bodyPr>
          <a:lstStyle/>
          <a:p>
            <a:pPr algn="ctr" defTabSz="342900">
              <a:defRPr/>
            </a:pPr>
            <a:r>
              <a:rPr lang="ja-JP" altLang="en-US" sz="1100" b="1" dirty="0">
                <a:latin typeface="BIZ UDPゴシック" panose="020B0400000000000000" pitchFamily="50" charset="-128"/>
                <a:ea typeface="BIZ UDPゴシック" panose="020B0400000000000000" pitchFamily="50" charset="-128"/>
              </a:rPr>
              <a:t>介護予防</a:t>
            </a:r>
          </a:p>
        </p:txBody>
      </p:sp>
      <p:grpSp>
        <p:nvGrpSpPr>
          <p:cNvPr id="19" name="グループ化 18">
            <a:extLst>
              <a:ext uri="{FF2B5EF4-FFF2-40B4-BE49-F238E27FC236}">
                <a16:creationId xmlns:a16="http://schemas.microsoft.com/office/drawing/2014/main" id="{71AF49E8-E1A6-B2F5-FF56-D0609E2375A8}"/>
              </a:ext>
            </a:extLst>
          </p:cNvPr>
          <p:cNvGrpSpPr/>
          <p:nvPr/>
        </p:nvGrpSpPr>
        <p:grpSpPr>
          <a:xfrm>
            <a:off x="1638469" y="881773"/>
            <a:ext cx="10010211" cy="5638472"/>
            <a:chOff x="992125" y="1542313"/>
            <a:chExt cx="7956923" cy="4371183"/>
          </a:xfrm>
        </p:grpSpPr>
        <p:pic>
          <p:nvPicPr>
            <p:cNvPr id="16388" name="コンテンツ プレースホルダ 5" descr="hospita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5040" y="1620441"/>
              <a:ext cx="1322785" cy="132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図 5" descr="KF22_10.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341" y="2627710"/>
              <a:ext cx="685800" cy="56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円/楕円 16"/>
            <p:cNvSpPr/>
            <p:nvPr/>
          </p:nvSpPr>
          <p:spPr>
            <a:xfrm>
              <a:off x="3898420" y="4740000"/>
              <a:ext cx="2048343" cy="778324"/>
            </a:xfrm>
            <a:prstGeom prst="ellipse">
              <a:avLst/>
            </a:prstGeom>
            <a:solidFill>
              <a:schemeClr val="accent2"/>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r>
                <a:rPr lang="ja-JP" altLang="en-US" sz="1200" b="1" dirty="0">
                  <a:solidFill>
                    <a:schemeClr val="bg1"/>
                  </a:solidFill>
                  <a:latin typeface="BIZ UDPゴシック" panose="020B0400000000000000" pitchFamily="50" charset="-128"/>
                  <a:ea typeface="BIZ UDPゴシック" panose="020B0400000000000000" pitchFamily="50" charset="-128"/>
                </a:rPr>
                <a:t>（公社）愛知県栄養士会</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defTabSz="342900">
                <a:defRPr/>
              </a:pPr>
              <a:r>
                <a:rPr lang="ja-JP" altLang="en-US" sz="1200" b="1" dirty="0">
                  <a:solidFill>
                    <a:schemeClr val="bg1"/>
                  </a:solidFill>
                  <a:latin typeface="BIZ UDPゴシック" panose="020B0400000000000000" pitchFamily="50" charset="-128"/>
                  <a:ea typeface="BIZ UDPゴシック" panose="020B0400000000000000" pitchFamily="50" charset="-128"/>
                </a:rPr>
                <a:t>栄養</a:t>
              </a:r>
              <a:r>
                <a:rPr lang="en-US" altLang="ja-JP" sz="1200" b="1" dirty="0">
                  <a:solidFill>
                    <a:schemeClr val="bg1"/>
                  </a:solidFill>
                  <a:latin typeface="BIZ UDPゴシック" panose="020B0400000000000000" pitchFamily="50" charset="-128"/>
                  <a:ea typeface="BIZ UDPゴシック" panose="020B0400000000000000" pitchFamily="50" charset="-128"/>
                </a:rPr>
                <a:t>CS</a:t>
              </a:r>
              <a:endParaRPr lang="ja-JP" altLang="en-US" sz="900" b="1" dirty="0">
                <a:solidFill>
                  <a:schemeClr val="bg1"/>
                </a:solidFill>
                <a:latin typeface="BIZ UDPゴシック" panose="020B0400000000000000" pitchFamily="50" charset="-128"/>
                <a:ea typeface="BIZ UDPゴシック" panose="020B0400000000000000" pitchFamily="50" charset="-128"/>
              </a:endParaRPr>
            </a:p>
          </p:txBody>
        </p:sp>
        <p:pic>
          <p:nvPicPr>
            <p:cNvPr id="16396" name="図 24" descr="team.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25481" y="1788321"/>
              <a:ext cx="1178719" cy="117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テキスト ボックス 25"/>
            <p:cNvSpPr txBox="1">
              <a:spLocks noChangeArrowheads="1"/>
            </p:cNvSpPr>
            <p:nvPr/>
          </p:nvSpPr>
          <p:spPr bwMode="auto">
            <a:xfrm>
              <a:off x="3552140" y="2856008"/>
              <a:ext cx="1877460" cy="214741"/>
            </a:xfrm>
            <a:prstGeom prst="rect">
              <a:avLst/>
            </a:prstGeom>
            <a:solidFill>
              <a:schemeClr val="accent1">
                <a:lumMod val="40000"/>
                <a:lumOff val="60000"/>
                <a:alpha val="30980"/>
              </a:schemeClr>
            </a:solidFill>
            <a:ln>
              <a:noFill/>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defTabSz="342900">
                <a:spcBef>
                  <a:spcPct val="0"/>
                </a:spcBef>
                <a:buNone/>
              </a:pPr>
              <a:r>
                <a:rPr lang="ja-JP" altLang="en-US" sz="1200" b="1" dirty="0">
                  <a:solidFill>
                    <a:prstClr val="black"/>
                  </a:solidFill>
                  <a:latin typeface="BIZ UDPゴシック" panose="020B0400000000000000" pitchFamily="50" charset="-128"/>
                  <a:ea typeface="BIZ UDPゴシック" panose="020B0400000000000000" pitchFamily="50" charset="-128"/>
                </a:rPr>
                <a:t>入院中・退院前カンファレンス</a:t>
              </a:r>
            </a:p>
          </p:txBody>
        </p:sp>
        <p:pic>
          <p:nvPicPr>
            <p:cNvPr id="16399" name="Picture 2" descr="http://msp.c.yimg.jp/image?q=tbn:ANd9GcSWHRQydQZ30JSsZKW3NATeD1v5Kfsqh6DJkwlaftggLUSG-dpTkuR1JipanA:http://tukatte.jp/images/t-ima-0189-P.jpg"/>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5441855" y="2421345"/>
              <a:ext cx="696516" cy="59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図 29" descr="HL29_01.WM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85657" y="4327484"/>
              <a:ext cx="407905" cy="37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テキスト ボックス 30"/>
            <p:cNvSpPr txBox="1">
              <a:spLocks noChangeArrowheads="1"/>
            </p:cNvSpPr>
            <p:nvPr/>
          </p:nvSpPr>
          <p:spPr bwMode="auto">
            <a:xfrm>
              <a:off x="5009713" y="1788319"/>
              <a:ext cx="482203" cy="23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342900">
                <a:spcBef>
                  <a:spcPct val="0"/>
                </a:spcBef>
                <a:buNone/>
              </a:pPr>
              <a:r>
                <a:rPr lang="ja-JP" altLang="en-US" sz="1350" dirty="0">
                  <a:solidFill>
                    <a:prstClr val="black"/>
                  </a:solidFill>
                  <a:latin typeface="BIZ UDPゴシック" panose="020B0400000000000000" pitchFamily="50" charset="-128"/>
                  <a:ea typeface="BIZ UDPゴシック" panose="020B0400000000000000" pitchFamily="50" charset="-128"/>
                </a:rPr>
                <a:t>退院</a:t>
              </a:r>
            </a:p>
          </p:txBody>
        </p:sp>
        <p:cxnSp>
          <p:nvCxnSpPr>
            <p:cNvPr id="23" name="直線矢印コネクタ 22"/>
            <p:cNvCxnSpPr/>
            <p:nvPr/>
          </p:nvCxnSpPr>
          <p:spPr>
            <a:xfrm>
              <a:off x="2138361" y="2871167"/>
              <a:ext cx="2512423" cy="1503618"/>
            </a:xfrm>
            <a:prstGeom prst="straightConnector1">
              <a:avLst/>
            </a:prstGeom>
            <a:ln w="63500" cmpd="dbl">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7" name="左矢印 76"/>
            <p:cNvSpPr/>
            <p:nvPr/>
          </p:nvSpPr>
          <p:spPr>
            <a:xfrm rot="10800000">
              <a:off x="5267326" y="2369343"/>
              <a:ext cx="1320905" cy="214934"/>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ja-JP" altLang="en-US" sz="1350" dirty="0">
                <a:solidFill>
                  <a:prstClr val="white"/>
                </a:solidFill>
                <a:latin typeface="BIZ UDPゴシック" panose="020B0400000000000000" pitchFamily="50" charset="-128"/>
                <a:ea typeface="BIZ UDPゴシック" panose="020B0400000000000000" pitchFamily="50" charset="-128"/>
              </a:endParaRPr>
            </a:p>
          </p:txBody>
        </p:sp>
        <p:pic>
          <p:nvPicPr>
            <p:cNvPr id="16411" name="Picture 2" descr="http://msp.c.yimg.jp/image?q=tbn:ANd9GcSsGaZkUYFWDw7M4m8bBsDNwKMeEI_Z35Bo41Q_Y4bg6Qvesyyuokm8HDY:http://www.yumenomizuumi.com/mtx/uploads/yume_dayori/ryouri_kyoushitsu.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5839" y="5181164"/>
              <a:ext cx="973209" cy="73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4" descr="http://msp.c.yimg.jp/image?q=tbn:ANd9GcQctn-micCVjCruepgDuCY-fl-sQ9BP1C-0nFIyD6RzAIUJNOHGxZINreA:http://www.city.kawasaki.jp/35/35kikaku/home/fukushi/seido/j2/j15/j110/image/jimg.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1967" y="1904637"/>
              <a:ext cx="602873" cy="45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角丸四角形 87"/>
            <p:cNvSpPr/>
            <p:nvPr/>
          </p:nvSpPr>
          <p:spPr>
            <a:xfrm>
              <a:off x="6701216" y="3570907"/>
              <a:ext cx="1580639" cy="500683"/>
            </a:xfrm>
            <a:prstGeom prst="roundRect">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r>
                <a:rPr lang="ja-JP" altLang="en-US" sz="1200" b="1" dirty="0">
                  <a:solidFill>
                    <a:schemeClr val="tx1"/>
                  </a:solidFill>
                  <a:latin typeface="BIZ UDPゴシック" panose="020B0400000000000000" pitchFamily="50" charset="-128"/>
                  <a:ea typeface="BIZ UDPゴシック" panose="020B0400000000000000" pitchFamily="50" charset="-128"/>
                </a:rPr>
                <a:t>地域包括支援センター</a:t>
              </a:r>
            </a:p>
          </p:txBody>
        </p:sp>
        <p:sp>
          <p:nvSpPr>
            <p:cNvPr id="25612" name="円/楕円 25611"/>
            <p:cNvSpPr/>
            <p:nvPr/>
          </p:nvSpPr>
          <p:spPr>
            <a:xfrm>
              <a:off x="1338009" y="4931809"/>
              <a:ext cx="1538860" cy="365524"/>
            </a:xfrm>
            <a:prstGeom prst="ellipse">
              <a:avLst/>
            </a:prstGeom>
            <a:solidFill>
              <a:schemeClr val="accent2">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r>
                <a:rPr lang="ja-JP" altLang="en-US" sz="1050" b="1" dirty="0">
                  <a:solidFill>
                    <a:prstClr val="black"/>
                  </a:solidFill>
                  <a:latin typeface="BIZ UDPゴシック" panose="020B0400000000000000" pitchFamily="50" charset="-128"/>
                  <a:ea typeface="BIZ UDPゴシック" panose="020B0400000000000000" pitchFamily="50" charset="-128"/>
                </a:rPr>
                <a:t>外来・集団・訪問</a:t>
              </a:r>
              <a:endParaRPr lang="en-US" altLang="ja-JP" sz="1050" b="1" dirty="0">
                <a:solidFill>
                  <a:prstClr val="black"/>
                </a:solidFill>
                <a:latin typeface="BIZ UDPゴシック" panose="020B0400000000000000" pitchFamily="50" charset="-128"/>
                <a:ea typeface="BIZ UDPゴシック" panose="020B0400000000000000" pitchFamily="50" charset="-128"/>
              </a:endParaRPr>
            </a:p>
            <a:p>
              <a:pPr algn="ctr" defTabSz="342900"/>
              <a:r>
                <a:rPr lang="ja-JP" altLang="en-US" sz="1050" b="1" dirty="0">
                  <a:solidFill>
                    <a:prstClr val="black"/>
                  </a:solidFill>
                  <a:latin typeface="BIZ UDPゴシック" panose="020B0400000000000000" pitchFamily="50" charset="-128"/>
                  <a:ea typeface="BIZ UDPゴシック" panose="020B0400000000000000" pitchFamily="50" charset="-128"/>
                </a:rPr>
                <a:t>栄養指導</a:t>
              </a:r>
            </a:p>
          </p:txBody>
        </p:sp>
        <p:cxnSp>
          <p:nvCxnSpPr>
            <p:cNvPr id="113" name="直線矢印コネクタ 112"/>
            <p:cNvCxnSpPr>
              <a:cxnSpLocks/>
              <a:stCxn id="16398" idx="1"/>
            </p:cNvCxnSpPr>
            <p:nvPr/>
          </p:nvCxnSpPr>
          <p:spPr>
            <a:xfrm flipH="1">
              <a:off x="3055891" y="4447097"/>
              <a:ext cx="1662968" cy="226635"/>
            </a:xfrm>
            <a:prstGeom prst="straightConnector1">
              <a:avLst/>
            </a:prstGeom>
            <a:ln w="63500" cmpd="dbl">
              <a:solidFill>
                <a:schemeClr val="accent2">
                  <a:lumMod val="75000"/>
                  <a:alpha val="54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433" name="テキスト ボックス 30"/>
            <p:cNvSpPr txBox="1">
              <a:spLocks noChangeArrowheads="1"/>
            </p:cNvSpPr>
            <p:nvPr/>
          </p:nvSpPr>
          <p:spPr bwMode="auto">
            <a:xfrm>
              <a:off x="3098006" y="1788319"/>
              <a:ext cx="482204" cy="23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defTabSz="342900">
                <a:spcBef>
                  <a:spcPct val="0"/>
                </a:spcBef>
                <a:buNone/>
              </a:pPr>
              <a:r>
                <a:rPr lang="ja-JP" altLang="en-US" sz="1350" dirty="0">
                  <a:solidFill>
                    <a:prstClr val="black"/>
                  </a:solidFill>
                  <a:latin typeface="BIZ UDPゴシック" panose="020B0400000000000000" pitchFamily="50" charset="-128"/>
                  <a:ea typeface="BIZ UDPゴシック" panose="020B0400000000000000" pitchFamily="50" charset="-128"/>
                </a:rPr>
                <a:t>入院</a:t>
              </a:r>
            </a:p>
          </p:txBody>
        </p:sp>
        <p:sp>
          <p:nvSpPr>
            <p:cNvPr id="16435" name="テキスト ボックス 25632"/>
            <p:cNvSpPr txBox="1">
              <a:spLocks noChangeArrowheads="1"/>
            </p:cNvSpPr>
            <p:nvPr/>
          </p:nvSpPr>
          <p:spPr bwMode="auto">
            <a:xfrm>
              <a:off x="4313883" y="4800818"/>
              <a:ext cx="1535907" cy="190881"/>
            </a:xfrm>
            <a:prstGeom prst="rect">
              <a:avLst/>
            </a:prstGeom>
            <a:noFill/>
            <a:ln>
              <a:noFill/>
            </a:ln>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defTabSz="342900"/>
              <a:r>
                <a:rPr lang="ja-JP" altLang="en-US" sz="1000" b="1" dirty="0">
                  <a:solidFill>
                    <a:prstClr val="black"/>
                  </a:solidFill>
                  <a:latin typeface="BIZ UDPゴシック" panose="020B0400000000000000" pitchFamily="50" charset="-128"/>
                  <a:ea typeface="BIZ UDPゴシック" panose="020B0400000000000000" pitchFamily="50" charset="-128"/>
                </a:rPr>
                <a:t>登録管理栄養士・栄養士</a:t>
              </a:r>
            </a:p>
          </p:txBody>
        </p:sp>
        <p:sp>
          <p:nvSpPr>
            <p:cNvPr id="72" name="円/楕円 71"/>
            <p:cNvSpPr/>
            <p:nvPr/>
          </p:nvSpPr>
          <p:spPr>
            <a:xfrm>
              <a:off x="6613956" y="4613945"/>
              <a:ext cx="1667900" cy="677930"/>
            </a:xfrm>
            <a:prstGeom prst="ellipse">
              <a:avLst/>
            </a:prstGeom>
            <a:solidFill>
              <a:schemeClr val="accent2">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r>
                <a:rPr lang="ja-JP" altLang="en-US" sz="1200" b="1" dirty="0">
                  <a:solidFill>
                    <a:prstClr val="black"/>
                  </a:solidFill>
                  <a:latin typeface="BIZ UDPゴシック" panose="020B0400000000000000" pitchFamily="50" charset="-128"/>
                  <a:ea typeface="BIZ UDPゴシック" panose="020B0400000000000000" pitchFamily="50" charset="-128"/>
                </a:rPr>
                <a:t>保健センター</a:t>
              </a:r>
              <a:endParaRPr lang="en-US" altLang="ja-JP" sz="1200" b="1" dirty="0">
                <a:solidFill>
                  <a:prstClr val="black"/>
                </a:solidFill>
                <a:latin typeface="BIZ UDPゴシック" panose="020B0400000000000000" pitchFamily="50" charset="-128"/>
                <a:ea typeface="BIZ UDPゴシック" panose="020B0400000000000000" pitchFamily="50" charset="-128"/>
              </a:endParaRPr>
            </a:p>
            <a:p>
              <a:pPr algn="ctr" defTabSz="342900">
                <a:defRPr/>
              </a:pPr>
              <a:r>
                <a:rPr lang="ja-JP" altLang="en-US" sz="1200" b="1" dirty="0">
                  <a:solidFill>
                    <a:prstClr val="black"/>
                  </a:solidFill>
                  <a:latin typeface="BIZ UDPゴシック" panose="020B0400000000000000" pitchFamily="50" charset="-128"/>
                  <a:ea typeface="BIZ UDPゴシック" panose="020B0400000000000000" pitchFamily="50" charset="-128"/>
                </a:rPr>
                <a:t>行政各所管</a:t>
              </a:r>
              <a:endParaRPr lang="en-US" altLang="ja-JP" sz="1200" b="1" dirty="0">
                <a:solidFill>
                  <a:prstClr val="black"/>
                </a:solidFill>
                <a:latin typeface="BIZ UDPゴシック" panose="020B0400000000000000" pitchFamily="50" charset="-128"/>
                <a:ea typeface="BIZ UDPゴシック" panose="020B0400000000000000" pitchFamily="50" charset="-128"/>
              </a:endParaRPr>
            </a:p>
          </p:txBody>
        </p:sp>
        <p:cxnSp>
          <p:nvCxnSpPr>
            <p:cNvPr id="86" name="直線矢印コネクタ 85"/>
            <p:cNvCxnSpPr>
              <a:cxnSpLocks/>
              <a:endCxn id="88" idx="0"/>
            </p:cNvCxnSpPr>
            <p:nvPr/>
          </p:nvCxnSpPr>
          <p:spPr>
            <a:xfrm flipH="1">
              <a:off x="7491536" y="2907061"/>
              <a:ext cx="2" cy="663846"/>
            </a:xfrm>
            <a:prstGeom prst="straightConnector1">
              <a:avLst/>
            </a:prstGeom>
            <a:ln w="63500" cmpd="dbl">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7" name="角丸四角形 86"/>
            <p:cNvSpPr/>
            <p:nvPr/>
          </p:nvSpPr>
          <p:spPr>
            <a:xfrm>
              <a:off x="6695818" y="2315332"/>
              <a:ext cx="1693625" cy="500683"/>
            </a:xfrm>
            <a:prstGeom prst="roundRect">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r>
                <a:rPr lang="ja-JP" altLang="en-US" sz="1200" b="1" dirty="0">
                  <a:solidFill>
                    <a:prstClr val="black"/>
                  </a:solidFill>
                  <a:latin typeface="BIZ UDPゴシック" panose="020B0400000000000000" pitchFamily="50" charset="-128"/>
                  <a:ea typeface="BIZ UDPゴシック" panose="020B0400000000000000" pitchFamily="50" charset="-128"/>
                </a:rPr>
                <a:t>障がい福祉サービス事業所</a:t>
              </a:r>
              <a:endParaRPr lang="en-US" altLang="ja-JP" sz="1200" b="1" dirty="0">
                <a:solidFill>
                  <a:prstClr val="black"/>
                </a:solidFill>
                <a:latin typeface="BIZ UDPゴシック" panose="020B0400000000000000" pitchFamily="50" charset="-128"/>
                <a:ea typeface="BIZ UDPゴシック" panose="020B0400000000000000" pitchFamily="50" charset="-128"/>
              </a:endParaRPr>
            </a:p>
            <a:p>
              <a:pPr algn="ctr" defTabSz="342900">
                <a:defRPr/>
              </a:pPr>
              <a:r>
                <a:rPr lang="ja-JP" altLang="en-US" sz="1200" b="1" dirty="0">
                  <a:solidFill>
                    <a:prstClr val="black"/>
                  </a:solidFill>
                  <a:latin typeface="BIZ UDPゴシック" panose="020B0400000000000000" pitchFamily="50" charset="-128"/>
                  <a:ea typeface="BIZ UDPゴシック" panose="020B0400000000000000" pitchFamily="50" charset="-128"/>
                </a:rPr>
                <a:t>介護保険サービス事業所</a:t>
              </a:r>
            </a:p>
          </p:txBody>
        </p:sp>
        <p:cxnSp>
          <p:nvCxnSpPr>
            <p:cNvPr id="95" name="直線矢印コネクタ 94"/>
            <p:cNvCxnSpPr>
              <a:cxnSpLocks/>
              <a:stCxn id="72" idx="2"/>
              <a:endCxn id="16398" idx="3"/>
            </p:cNvCxnSpPr>
            <p:nvPr/>
          </p:nvCxnSpPr>
          <p:spPr>
            <a:xfrm flipH="1" flipV="1">
              <a:off x="5230828" y="4447097"/>
              <a:ext cx="1383128" cy="505814"/>
            </a:xfrm>
            <a:prstGeom prst="straightConnector1">
              <a:avLst/>
            </a:prstGeom>
            <a:ln w="63500" cmpd="dbl">
              <a:solidFill>
                <a:schemeClr val="accent2">
                  <a:alpha val="54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flipH="1">
              <a:off x="5257525" y="2942953"/>
              <a:ext cx="1162838" cy="1325683"/>
            </a:xfrm>
            <a:prstGeom prst="straightConnector1">
              <a:avLst/>
            </a:prstGeom>
            <a:ln w="63500" cmpd="dbl">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0" name="テキスト ボックス 128"/>
            <p:cNvSpPr txBox="1">
              <a:spLocks noChangeArrowheads="1"/>
            </p:cNvSpPr>
            <p:nvPr/>
          </p:nvSpPr>
          <p:spPr bwMode="auto">
            <a:xfrm>
              <a:off x="3597007" y="1542313"/>
              <a:ext cx="1414607" cy="23860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defTabSz="342900">
                <a:spcBef>
                  <a:spcPct val="0"/>
                </a:spcBef>
              </a:pPr>
              <a:r>
                <a:rPr lang="ja-JP" altLang="en-US" sz="1400" b="1" dirty="0">
                  <a:solidFill>
                    <a:prstClr val="black"/>
                  </a:solidFill>
                  <a:latin typeface="BIZ UDPゴシック" panose="020B0400000000000000" pitchFamily="50" charset="-128"/>
                  <a:ea typeface="BIZ UDPゴシック" panose="020B0400000000000000" pitchFamily="50" charset="-128"/>
                </a:rPr>
                <a:t>栄養管理の連携</a:t>
              </a:r>
            </a:p>
          </p:txBody>
        </p:sp>
        <p:sp>
          <p:nvSpPr>
            <p:cNvPr id="66" name="テキスト ボックス 65"/>
            <p:cNvSpPr txBox="1"/>
            <p:nvPr/>
          </p:nvSpPr>
          <p:spPr>
            <a:xfrm>
              <a:off x="1491951" y="5315513"/>
              <a:ext cx="1342357" cy="202811"/>
            </a:xfrm>
            <a:prstGeom prst="rect">
              <a:avLst/>
            </a:prstGeom>
            <a:solidFill>
              <a:srgbClr val="FFC000">
                <a:alpha val="37000"/>
              </a:srgbClr>
            </a:solidFill>
          </p:spPr>
          <p:txBody>
            <a:bodyPr wrap="square">
              <a:spAutoFit/>
            </a:bodyPr>
            <a:lstStyle/>
            <a:p>
              <a:pPr algn="ctr" defTabSz="342900">
                <a:defRPr/>
              </a:pPr>
              <a:r>
                <a:rPr lang="ja-JP" altLang="en-US" sz="1100" b="1" dirty="0">
                  <a:latin typeface="BIZ UDPゴシック" panose="020B0400000000000000" pitchFamily="50" charset="-128"/>
                  <a:ea typeface="BIZ UDPゴシック" panose="020B0400000000000000" pitchFamily="50" charset="-128"/>
                </a:rPr>
                <a:t>臨床栄養</a:t>
              </a:r>
            </a:p>
          </p:txBody>
        </p:sp>
        <p:sp>
          <p:nvSpPr>
            <p:cNvPr id="70" name="円/楕円 69"/>
            <p:cNvSpPr/>
            <p:nvPr/>
          </p:nvSpPr>
          <p:spPr>
            <a:xfrm>
              <a:off x="1060066" y="2907061"/>
              <a:ext cx="1657356" cy="510520"/>
            </a:xfrm>
            <a:prstGeom prst="ellipse">
              <a:avLst/>
            </a:prstGeom>
            <a:solidFill>
              <a:schemeClr val="accent2">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r>
                <a:rPr lang="ja-JP" altLang="en-US" sz="1050" b="1" dirty="0">
                  <a:solidFill>
                    <a:schemeClr val="tx1"/>
                  </a:solidFill>
                  <a:latin typeface="BIZ UDPゴシック" panose="020B0400000000000000" pitchFamily="50" charset="-128"/>
                  <a:ea typeface="BIZ UDPゴシック" panose="020B0400000000000000" pitchFamily="50" charset="-128"/>
                </a:rPr>
                <a:t>外来・集団・訪問・入院</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algn="ctr" defTabSz="342900">
                <a:defRPr/>
              </a:pPr>
              <a:r>
                <a:rPr lang="ja-JP" altLang="en-US" sz="1050" b="1" dirty="0">
                  <a:solidFill>
                    <a:schemeClr val="tx1"/>
                  </a:solidFill>
                  <a:latin typeface="BIZ UDPゴシック" panose="020B0400000000000000" pitchFamily="50" charset="-128"/>
                  <a:ea typeface="BIZ UDPゴシック" panose="020B0400000000000000" pitchFamily="50" charset="-128"/>
                </a:rPr>
                <a:t>栄養指導</a:t>
              </a:r>
            </a:p>
          </p:txBody>
        </p:sp>
        <p:sp>
          <p:nvSpPr>
            <p:cNvPr id="74" name="テキスト ボックス 73"/>
            <p:cNvSpPr txBox="1"/>
            <p:nvPr/>
          </p:nvSpPr>
          <p:spPr>
            <a:xfrm>
              <a:off x="1303084" y="3445893"/>
              <a:ext cx="1249959" cy="202811"/>
            </a:xfrm>
            <a:prstGeom prst="rect">
              <a:avLst/>
            </a:prstGeom>
            <a:solidFill>
              <a:srgbClr val="FFC000">
                <a:alpha val="37000"/>
              </a:srgbClr>
            </a:solidFill>
          </p:spPr>
          <p:txBody>
            <a:bodyPr wrap="square">
              <a:spAutoFit/>
            </a:bodyPr>
            <a:lstStyle/>
            <a:p>
              <a:pPr algn="ctr" defTabSz="342900">
                <a:defRPr/>
              </a:pPr>
              <a:r>
                <a:rPr lang="ja-JP" altLang="en-US" sz="1100" b="1" dirty="0">
                  <a:solidFill>
                    <a:prstClr val="black"/>
                  </a:solidFill>
                  <a:latin typeface="BIZ UDPゴシック" panose="020B0400000000000000" pitchFamily="50" charset="-128"/>
                  <a:ea typeface="BIZ UDPゴシック" panose="020B0400000000000000" pitchFamily="50" charset="-128"/>
                </a:rPr>
                <a:t>臨床栄養</a:t>
              </a:r>
              <a:endParaRPr lang="ja-JP" altLang="en-US" sz="1100" b="1" dirty="0">
                <a:solidFill>
                  <a:srgbClr val="FF0000"/>
                </a:solidFill>
                <a:latin typeface="BIZ UDPゴシック" panose="020B0400000000000000" pitchFamily="50" charset="-128"/>
                <a:ea typeface="BIZ UDPゴシック" panose="020B0400000000000000" pitchFamily="50" charset="-128"/>
              </a:endParaRPr>
            </a:p>
          </p:txBody>
        </p:sp>
        <p:cxnSp>
          <p:nvCxnSpPr>
            <p:cNvPr id="79" name="直線矢印コネクタ 78"/>
            <p:cNvCxnSpPr>
              <a:cxnSpLocks/>
            </p:cNvCxnSpPr>
            <p:nvPr/>
          </p:nvCxnSpPr>
          <p:spPr>
            <a:xfrm flipH="1">
              <a:off x="3138065" y="2708607"/>
              <a:ext cx="3357282" cy="1525995"/>
            </a:xfrm>
            <a:prstGeom prst="straightConnector1">
              <a:avLst/>
            </a:prstGeom>
            <a:ln w="63500" cmpd="dbl">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2" name="テキスト ボックス 128"/>
            <p:cNvSpPr txBox="1">
              <a:spLocks noChangeArrowheads="1"/>
            </p:cNvSpPr>
            <p:nvPr/>
          </p:nvSpPr>
          <p:spPr bwMode="auto">
            <a:xfrm>
              <a:off x="5291296" y="2201211"/>
              <a:ext cx="1097142" cy="202811"/>
            </a:xfrm>
            <a:prstGeom prst="rect">
              <a:avLst/>
            </a:prstGeom>
            <a:solidFill>
              <a:schemeClr val="bg1"/>
            </a:solidFill>
            <a:ln>
              <a:noFill/>
            </a:ln>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defTabSz="342900"/>
              <a:r>
                <a:rPr lang="ja-JP" altLang="en-US" sz="1100" b="1" dirty="0">
                  <a:solidFill>
                    <a:prstClr val="black"/>
                  </a:solidFill>
                  <a:latin typeface="BIZ UDPゴシック" panose="020B0400000000000000" pitchFamily="50" charset="-128"/>
                  <a:ea typeface="BIZ UDPゴシック" panose="020B0400000000000000" pitchFamily="50" charset="-128"/>
                </a:rPr>
                <a:t>退院（施設・在宅）</a:t>
              </a:r>
            </a:p>
          </p:txBody>
        </p:sp>
        <p:pic>
          <p:nvPicPr>
            <p:cNvPr id="16398" name="図 26" descr="HL25_09.WM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8859" y="4092885"/>
              <a:ext cx="511969" cy="7084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141" name="直線矢印コネクタ 140"/>
            <p:cNvCxnSpPr/>
            <p:nvPr/>
          </p:nvCxnSpPr>
          <p:spPr>
            <a:xfrm flipH="1">
              <a:off x="3550135" y="1929064"/>
              <a:ext cx="1454065" cy="8933"/>
            </a:xfrm>
            <a:prstGeom prst="straightConnector1">
              <a:avLst/>
            </a:prstGeom>
            <a:ln w="63500" cmpd="dbl">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3" name="直線矢印コネクタ 142"/>
            <p:cNvCxnSpPr/>
            <p:nvPr/>
          </p:nvCxnSpPr>
          <p:spPr>
            <a:xfrm flipV="1">
              <a:off x="1513820" y="3644932"/>
              <a:ext cx="1" cy="568028"/>
            </a:xfrm>
            <a:prstGeom prst="straightConnector1">
              <a:avLst/>
            </a:prstGeom>
            <a:ln w="63500" cmpd="dbl">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6" name="テキスト ボックス 128"/>
            <p:cNvSpPr txBox="1">
              <a:spLocks noChangeArrowheads="1"/>
            </p:cNvSpPr>
            <p:nvPr/>
          </p:nvSpPr>
          <p:spPr bwMode="auto">
            <a:xfrm>
              <a:off x="1675058" y="3797947"/>
              <a:ext cx="1414607" cy="23860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defTabSz="342900">
                <a:spcBef>
                  <a:spcPct val="0"/>
                </a:spcBef>
              </a:pPr>
              <a:r>
                <a:rPr lang="ja-JP" altLang="en-US" sz="1400" b="1" dirty="0">
                  <a:solidFill>
                    <a:prstClr val="black"/>
                  </a:solidFill>
                  <a:latin typeface="BIZ UDPゴシック" panose="020B0400000000000000" pitchFamily="50" charset="-128"/>
                  <a:ea typeface="BIZ UDPゴシック" panose="020B0400000000000000" pitchFamily="50" charset="-128"/>
                </a:rPr>
                <a:t>栄養管理の連携</a:t>
              </a:r>
            </a:p>
          </p:txBody>
        </p:sp>
        <p:cxnSp>
          <p:nvCxnSpPr>
            <p:cNvPr id="76" name="直線矢印コネクタ 75"/>
            <p:cNvCxnSpPr>
              <a:cxnSpLocks/>
            </p:cNvCxnSpPr>
            <p:nvPr/>
          </p:nvCxnSpPr>
          <p:spPr>
            <a:xfrm flipV="1">
              <a:off x="7425167" y="3980335"/>
              <a:ext cx="19754" cy="576601"/>
            </a:xfrm>
            <a:prstGeom prst="straightConnector1">
              <a:avLst/>
            </a:prstGeom>
            <a:ln w="63500" cmpd="dbl">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80" name="Picture 4" descr="「訪問看護師 無料 イラスト」の画像検索結果"/>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72118" y="2265632"/>
              <a:ext cx="784562" cy="60919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6" descr="「訪問看護師 無料 イラスト」の画像検索結果"/>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84171" y="4205729"/>
              <a:ext cx="727040" cy="571862"/>
            </a:xfrm>
            <a:prstGeom prst="rect">
              <a:avLst/>
            </a:prstGeom>
            <a:noFill/>
            <a:extLst>
              <a:ext uri="{909E8E84-426E-40DD-AFC4-6F175D3DCCD1}">
                <a14:hiddenFill xmlns:a14="http://schemas.microsoft.com/office/drawing/2010/main">
                  <a:solidFill>
                    <a:srgbClr val="FFFFFF"/>
                  </a:solidFill>
                </a14:hiddenFill>
              </a:ext>
            </a:extLst>
          </p:spPr>
        </p:pic>
        <p:sp>
          <p:nvSpPr>
            <p:cNvPr id="82" name="正方形/長方形 25622"/>
            <p:cNvSpPr>
              <a:spLocks noChangeArrowheads="1"/>
            </p:cNvSpPr>
            <p:nvPr/>
          </p:nvSpPr>
          <p:spPr bwMode="auto">
            <a:xfrm>
              <a:off x="992125" y="4205729"/>
              <a:ext cx="727040" cy="727735"/>
            </a:xfrm>
            <a:prstGeom prst="rect">
              <a:avLst/>
            </a:prstGeom>
            <a:solidFill>
              <a:schemeClr val="accent1">
                <a:lumMod val="20000"/>
                <a:lumOff val="80000"/>
              </a:schemeClr>
            </a:solidFill>
            <a:ln>
              <a:noFill/>
            </a:ln>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defTabSz="342900"/>
              <a:r>
                <a:rPr lang="ja-JP" altLang="en-US" sz="1100" b="1" dirty="0">
                  <a:solidFill>
                    <a:prstClr val="black"/>
                  </a:solidFill>
                  <a:latin typeface="BIZ UDPゴシック" panose="020B0400000000000000" pitchFamily="50" charset="-128"/>
                  <a:ea typeface="BIZ UDPゴシック" panose="020B0400000000000000" pitchFamily="50" charset="-128"/>
                </a:rPr>
                <a:t>診療所</a:t>
              </a:r>
              <a:endParaRPr lang="en-US" altLang="ja-JP" sz="1100" b="1" dirty="0">
                <a:solidFill>
                  <a:prstClr val="black"/>
                </a:solidFill>
                <a:latin typeface="BIZ UDPゴシック" panose="020B0400000000000000" pitchFamily="50" charset="-128"/>
                <a:ea typeface="BIZ UDPゴシック" panose="020B0400000000000000" pitchFamily="50" charset="-128"/>
              </a:endParaRPr>
            </a:p>
            <a:p>
              <a:pPr defTabSz="342900"/>
              <a:r>
                <a:rPr lang="ja-JP" altLang="en-US" sz="1100" b="1" dirty="0">
                  <a:solidFill>
                    <a:prstClr val="black"/>
                  </a:solidFill>
                  <a:latin typeface="BIZ UDPゴシック" panose="020B0400000000000000" pitchFamily="50" charset="-128"/>
                  <a:ea typeface="BIZ UDPゴシック" panose="020B0400000000000000" pitchFamily="50" charset="-128"/>
                </a:rPr>
                <a:t>医科・歯科</a:t>
              </a:r>
              <a:endParaRPr lang="en-US" altLang="ja-JP" sz="1100" b="1" dirty="0">
                <a:solidFill>
                  <a:prstClr val="black"/>
                </a:solidFill>
                <a:latin typeface="BIZ UDPゴシック" panose="020B0400000000000000" pitchFamily="50" charset="-128"/>
                <a:ea typeface="BIZ UDPゴシック" panose="020B0400000000000000" pitchFamily="50" charset="-128"/>
              </a:endParaRPr>
            </a:p>
            <a:p>
              <a:pPr defTabSz="342900"/>
              <a:r>
                <a:rPr lang="ja-JP" altLang="en-US" sz="1100" b="1" dirty="0">
                  <a:solidFill>
                    <a:prstClr val="black"/>
                  </a:solidFill>
                  <a:latin typeface="BIZ UDPゴシック" panose="020B0400000000000000" pitchFamily="50" charset="-128"/>
                  <a:ea typeface="BIZ UDPゴシック" panose="020B0400000000000000" pitchFamily="50" charset="-128"/>
                </a:rPr>
                <a:t>薬局</a:t>
              </a:r>
              <a:endParaRPr lang="en-US" altLang="ja-JP" sz="1100" b="1" dirty="0">
                <a:solidFill>
                  <a:prstClr val="black"/>
                </a:solidFill>
                <a:latin typeface="BIZ UDPゴシック" panose="020B0400000000000000" pitchFamily="50" charset="-128"/>
                <a:ea typeface="BIZ UDPゴシック" panose="020B0400000000000000" pitchFamily="50" charset="-128"/>
              </a:endParaRPr>
            </a:p>
            <a:p>
              <a:pPr defTabSz="342900"/>
              <a:r>
                <a:rPr lang="ja-JP" altLang="en-US" sz="1100" b="1" dirty="0">
                  <a:solidFill>
                    <a:prstClr val="black"/>
                  </a:solidFill>
                  <a:latin typeface="BIZ UDPゴシック" panose="020B0400000000000000" pitchFamily="50" charset="-128"/>
                  <a:ea typeface="BIZ UDPゴシック" panose="020B0400000000000000" pitchFamily="50" charset="-128"/>
                </a:rPr>
                <a:t>訪問看護</a:t>
              </a:r>
              <a:endParaRPr lang="en-US" altLang="ja-JP" sz="1100" b="1" dirty="0">
                <a:solidFill>
                  <a:prstClr val="black"/>
                </a:solidFill>
                <a:latin typeface="BIZ UDPゴシック" panose="020B0400000000000000" pitchFamily="50" charset="-128"/>
                <a:ea typeface="BIZ UDPゴシック" panose="020B0400000000000000" pitchFamily="50" charset="-128"/>
              </a:endParaRPr>
            </a:p>
            <a:p>
              <a:pPr defTabSz="342900"/>
              <a:r>
                <a:rPr lang="ja-JP" altLang="en-US" sz="1100" b="1" dirty="0">
                  <a:solidFill>
                    <a:prstClr val="black"/>
                  </a:solidFill>
                  <a:latin typeface="BIZ UDPゴシック" panose="020B0400000000000000" pitchFamily="50" charset="-128"/>
                  <a:ea typeface="BIZ UDPゴシック" panose="020B0400000000000000" pitchFamily="50" charset="-128"/>
                </a:rPr>
                <a:t>訪問リハ等</a:t>
              </a:r>
              <a:endParaRPr lang="en-US" altLang="zh-TW" sz="1100" b="1" dirty="0">
                <a:solidFill>
                  <a:prstClr val="black"/>
                </a:solidFill>
                <a:latin typeface="BIZ UDPゴシック" panose="020B0400000000000000" pitchFamily="50" charset="-128"/>
                <a:ea typeface="BIZ UDPゴシック" panose="020B0400000000000000" pitchFamily="50" charset="-128"/>
              </a:endParaRPr>
            </a:p>
          </p:txBody>
        </p:sp>
        <p:sp>
          <p:nvSpPr>
            <p:cNvPr id="83" name="テキスト ボックス 128"/>
            <p:cNvSpPr txBox="1">
              <a:spLocks noChangeArrowheads="1"/>
            </p:cNvSpPr>
            <p:nvPr/>
          </p:nvSpPr>
          <p:spPr bwMode="auto">
            <a:xfrm>
              <a:off x="2866045" y="3342120"/>
              <a:ext cx="1145063" cy="322112"/>
            </a:xfrm>
            <a:prstGeom prst="rect">
              <a:avLst/>
            </a:prstGeom>
            <a:solidFill>
              <a:schemeClr val="bg1"/>
            </a:solidFill>
            <a:ln>
              <a:noFill/>
            </a:ln>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defTabSz="342900"/>
              <a:r>
                <a:rPr lang="ja-JP" altLang="en-US" sz="1050" b="1" dirty="0">
                  <a:solidFill>
                    <a:prstClr val="black"/>
                  </a:solidFill>
                  <a:latin typeface="BIZ UDPゴシック" panose="020B0400000000000000" pitchFamily="50" charset="-128"/>
                  <a:ea typeface="BIZ UDPゴシック" panose="020B0400000000000000" pitchFamily="50" charset="-128"/>
                </a:rPr>
                <a:t>訪問栄養指導指示書</a:t>
              </a:r>
              <a:endParaRPr lang="en-US" altLang="ja-JP" sz="1050" b="1" dirty="0">
                <a:solidFill>
                  <a:prstClr val="black"/>
                </a:solidFill>
                <a:latin typeface="BIZ UDPゴシック" panose="020B0400000000000000" pitchFamily="50" charset="-128"/>
                <a:ea typeface="BIZ UDPゴシック" panose="020B0400000000000000" pitchFamily="50" charset="-128"/>
              </a:endParaRPr>
            </a:p>
            <a:p>
              <a:pPr defTabSz="342900"/>
              <a:r>
                <a:rPr lang="ja-JP" altLang="en-US" sz="1050" b="1" dirty="0">
                  <a:solidFill>
                    <a:prstClr val="black"/>
                  </a:solidFill>
                  <a:latin typeface="BIZ UDPゴシック" panose="020B0400000000000000" pitchFamily="50" charset="-128"/>
                  <a:ea typeface="BIZ UDPゴシック" panose="020B0400000000000000" pitchFamily="50" charset="-128"/>
                </a:rPr>
                <a:t>報告・連携・相談</a:t>
              </a:r>
              <a:endParaRPr lang="ja-JP" altLang="en-US" sz="1050" b="1" dirty="0">
                <a:solidFill>
                  <a:srgbClr val="FF0000"/>
                </a:solidFill>
                <a:latin typeface="BIZ UDPゴシック" panose="020B0400000000000000" pitchFamily="50" charset="-128"/>
                <a:ea typeface="BIZ UDPゴシック" panose="020B0400000000000000" pitchFamily="50" charset="-128"/>
              </a:endParaRPr>
            </a:p>
          </p:txBody>
        </p:sp>
        <p:sp>
          <p:nvSpPr>
            <p:cNvPr id="85" name="テキスト ボックス 84"/>
            <p:cNvSpPr txBox="1"/>
            <p:nvPr/>
          </p:nvSpPr>
          <p:spPr>
            <a:xfrm>
              <a:off x="5412055" y="4583327"/>
              <a:ext cx="996634" cy="190881"/>
            </a:xfrm>
            <a:prstGeom prst="rect">
              <a:avLst/>
            </a:prstGeom>
            <a:solidFill>
              <a:schemeClr val="bg1"/>
            </a:solidFill>
          </p:spPr>
          <p:txBody>
            <a:bodyPr wrap="square" rtlCol="0">
              <a:spAutoFit/>
            </a:bodyPr>
            <a:lstStyle/>
            <a:p>
              <a:pPr algn="ctr" defTabSz="342900"/>
              <a:r>
                <a:rPr lang="ja-JP" altLang="en-US" sz="1000" b="1" dirty="0">
                  <a:solidFill>
                    <a:prstClr val="black"/>
                  </a:solidFill>
                  <a:latin typeface="BIZ UDPゴシック" panose="020B0400000000000000" pitchFamily="50" charset="-128"/>
                  <a:ea typeface="BIZ UDPゴシック" panose="020B0400000000000000" pitchFamily="50" charset="-128"/>
                </a:rPr>
                <a:t>一体的事業（予防）</a:t>
              </a:r>
            </a:p>
          </p:txBody>
        </p:sp>
        <p:sp>
          <p:nvSpPr>
            <p:cNvPr id="125" name="正方形/長方形 25622"/>
            <p:cNvSpPr>
              <a:spLocks noChangeArrowheads="1"/>
            </p:cNvSpPr>
            <p:nvPr/>
          </p:nvSpPr>
          <p:spPr bwMode="auto">
            <a:xfrm>
              <a:off x="1111080" y="2012050"/>
              <a:ext cx="432208" cy="238602"/>
            </a:xfrm>
            <a:prstGeom prst="rect">
              <a:avLst/>
            </a:prstGeom>
            <a:solidFill>
              <a:schemeClr val="accent1">
                <a:lumMod val="20000"/>
                <a:lumOff val="80000"/>
              </a:schemeClr>
            </a:solidFill>
            <a:ln>
              <a:noFill/>
            </a:ln>
          </p:spPr>
          <p:txBody>
            <a:bodyPr wrap="non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defTabSz="342900"/>
              <a:r>
                <a:rPr lang="ja-JP" altLang="en-US" sz="1400" b="1" dirty="0">
                  <a:solidFill>
                    <a:prstClr val="black"/>
                  </a:solidFill>
                  <a:latin typeface="BIZ UDPゴシック" panose="020B0400000000000000" pitchFamily="50" charset="-128"/>
                  <a:ea typeface="BIZ UDPゴシック" panose="020B0400000000000000" pitchFamily="50" charset="-128"/>
                </a:rPr>
                <a:t>病院</a:t>
              </a:r>
              <a:endParaRPr lang="en-US" altLang="zh-TW" sz="1400" b="1" dirty="0">
                <a:solidFill>
                  <a:prstClr val="black"/>
                </a:solidFill>
                <a:latin typeface="BIZ UDPゴシック" panose="020B0400000000000000" pitchFamily="50" charset="-128"/>
                <a:ea typeface="BIZ UDPゴシック" panose="020B0400000000000000" pitchFamily="50" charset="-128"/>
              </a:endParaRPr>
            </a:p>
          </p:txBody>
        </p:sp>
      </p:grpSp>
      <p:sp>
        <p:nvSpPr>
          <p:cNvPr id="24" name="テキスト ボックス 128">
            <a:extLst>
              <a:ext uri="{FF2B5EF4-FFF2-40B4-BE49-F238E27FC236}">
                <a16:creationId xmlns:a16="http://schemas.microsoft.com/office/drawing/2014/main" id="{1F595A9B-3A66-7ADE-FB8F-F7739C9C0402}"/>
              </a:ext>
            </a:extLst>
          </p:cNvPr>
          <p:cNvSpPr txBox="1">
            <a:spLocks noChangeArrowheads="1"/>
          </p:cNvSpPr>
          <p:nvPr/>
        </p:nvSpPr>
        <p:spPr bwMode="auto">
          <a:xfrm>
            <a:off x="4495694" y="4640376"/>
            <a:ext cx="1440547" cy="415498"/>
          </a:xfrm>
          <a:prstGeom prst="rect">
            <a:avLst/>
          </a:prstGeom>
          <a:solidFill>
            <a:schemeClr val="bg1"/>
          </a:solidFill>
          <a:ln>
            <a:noFill/>
          </a:ln>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defTabSz="342900"/>
            <a:r>
              <a:rPr lang="ja-JP" altLang="en-US" sz="1000" b="1" dirty="0">
                <a:solidFill>
                  <a:prstClr val="black"/>
                </a:solidFill>
                <a:latin typeface="BIZ UDPゴシック" panose="020B0400000000000000" pitchFamily="50" charset="-128"/>
                <a:ea typeface="BIZ UDPゴシック" panose="020B0400000000000000" pitchFamily="50" charset="-128"/>
              </a:rPr>
              <a:t>訪問栄養指導指示書</a:t>
            </a:r>
            <a:endParaRPr lang="en-US" altLang="ja-JP" sz="1000" b="1" dirty="0">
              <a:solidFill>
                <a:prstClr val="black"/>
              </a:solidFill>
              <a:latin typeface="BIZ UDPゴシック" panose="020B0400000000000000" pitchFamily="50" charset="-128"/>
              <a:ea typeface="BIZ UDPゴシック" panose="020B0400000000000000" pitchFamily="50" charset="-128"/>
            </a:endParaRPr>
          </a:p>
          <a:p>
            <a:pPr defTabSz="342900"/>
            <a:r>
              <a:rPr lang="ja-JP" altLang="en-US" sz="1000" b="1" dirty="0">
                <a:solidFill>
                  <a:prstClr val="black"/>
                </a:solidFill>
                <a:latin typeface="BIZ UDPゴシック" panose="020B0400000000000000" pitchFamily="50" charset="-128"/>
                <a:ea typeface="BIZ UDPゴシック" panose="020B0400000000000000" pitchFamily="50" charset="-128"/>
              </a:rPr>
              <a:t>報告・連携・相談</a:t>
            </a:r>
            <a:endParaRPr lang="ja-JP" altLang="en-US" sz="1000" b="1" dirty="0">
              <a:solidFill>
                <a:srgbClr val="FF0000"/>
              </a:solidFill>
              <a:latin typeface="BIZ UDPゴシック" panose="020B0400000000000000" pitchFamily="50" charset="-128"/>
              <a:ea typeface="BIZ UDPゴシック" panose="020B0400000000000000" pitchFamily="50" charset="-128"/>
            </a:endParaRPr>
          </a:p>
        </p:txBody>
      </p:sp>
      <p:sp>
        <p:nvSpPr>
          <p:cNvPr id="16405" name="テキスト ボックス 16404">
            <a:extLst>
              <a:ext uri="{FF2B5EF4-FFF2-40B4-BE49-F238E27FC236}">
                <a16:creationId xmlns:a16="http://schemas.microsoft.com/office/drawing/2014/main" id="{F202486C-AD0C-00D2-F509-0C9FBC29F32E}"/>
              </a:ext>
            </a:extLst>
          </p:cNvPr>
          <p:cNvSpPr txBox="1"/>
          <p:nvPr/>
        </p:nvSpPr>
        <p:spPr>
          <a:xfrm>
            <a:off x="7043375" y="3227172"/>
            <a:ext cx="1324016" cy="430887"/>
          </a:xfrm>
          <a:prstGeom prst="rect">
            <a:avLst/>
          </a:prstGeom>
          <a:solidFill>
            <a:schemeClr val="bg1"/>
          </a:solidFill>
          <a:ln>
            <a:noFill/>
          </a:ln>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介護保険</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居宅療養管理指導</a:t>
            </a:r>
          </a:p>
        </p:txBody>
      </p:sp>
      <p:cxnSp>
        <p:nvCxnSpPr>
          <p:cNvPr id="16408" name="直線矢印コネクタ 16407"/>
          <p:cNvCxnSpPr>
            <a:cxnSpLocks/>
            <a:stCxn id="88" idx="1"/>
          </p:cNvCxnSpPr>
          <p:nvPr/>
        </p:nvCxnSpPr>
        <p:spPr>
          <a:xfrm flipH="1">
            <a:off x="7069459" y="3821414"/>
            <a:ext cx="1751336" cy="991874"/>
          </a:xfrm>
          <a:prstGeom prst="straightConnector1">
            <a:avLst/>
          </a:prstGeom>
          <a:ln w="63500" cmpd="dbl">
            <a:solidFill>
              <a:schemeClr val="accent2">
                <a:alpha val="54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73A32EC7-33E8-B70D-7D86-A2BC2AC73443}"/>
              </a:ext>
            </a:extLst>
          </p:cNvPr>
          <p:cNvGrpSpPr/>
          <p:nvPr/>
        </p:nvGrpSpPr>
        <p:grpSpPr>
          <a:xfrm>
            <a:off x="23566" y="-624"/>
            <a:ext cx="12168433" cy="629187"/>
            <a:chOff x="23566" y="-624"/>
            <a:chExt cx="12168433" cy="629187"/>
          </a:xfrm>
        </p:grpSpPr>
        <p:sp>
          <p:nvSpPr>
            <p:cNvPr id="36" name="タイトル 6">
              <a:extLst>
                <a:ext uri="{FF2B5EF4-FFF2-40B4-BE49-F238E27FC236}">
                  <a16:creationId xmlns:a16="http://schemas.microsoft.com/office/drawing/2014/main" id="{CA85DB98-0F4C-7B4C-0B91-583E52380753}"/>
                </a:ext>
              </a:extLst>
            </p:cNvPr>
            <p:cNvSpPr txBox="1">
              <a:spLocks/>
            </p:cNvSpPr>
            <p:nvPr/>
          </p:nvSpPr>
          <p:spPr>
            <a:xfrm>
              <a:off x="23566" y="-624"/>
              <a:ext cx="12168433" cy="629187"/>
            </a:xfrm>
            <a:prstGeom prst="rect">
              <a:avLst/>
            </a:prstGeom>
            <a:solidFill>
              <a:schemeClr val="accent2"/>
            </a:solid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chemeClr val="bg1"/>
                  </a:solidFill>
                  <a:latin typeface="BIZ UDPゴシック" panose="020B0400000000000000" pitchFamily="50" charset="-128"/>
                  <a:ea typeface="BIZ UDPゴシック" panose="020B0400000000000000" pitchFamily="50" charset="-128"/>
                </a:rPr>
                <a:t>（公社）愛知県栄養士会栄養ケア・ステーションの役割</a:t>
              </a:r>
            </a:p>
          </p:txBody>
        </p:sp>
        <p:pic>
          <p:nvPicPr>
            <p:cNvPr id="37" name="図 36">
              <a:extLst>
                <a:ext uri="{FF2B5EF4-FFF2-40B4-BE49-F238E27FC236}">
                  <a16:creationId xmlns:a16="http://schemas.microsoft.com/office/drawing/2014/main" id="{03C8FE92-6F4E-08AA-7D3F-D58E38B013A5}"/>
                </a:ext>
              </a:extLst>
            </p:cNvPr>
            <p:cNvPicPr>
              <a:picLocks noChangeAspect="1"/>
            </p:cNvPicPr>
            <p:nvPr/>
          </p:nvPicPr>
          <p:blipFill>
            <a:blip r:embed="rId13"/>
            <a:stretch>
              <a:fillRect/>
            </a:stretch>
          </p:blipFill>
          <p:spPr>
            <a:xfrm>
              <a:off x="183491" y="0"/>
              <a:ext cx="636691" cy="628563"/>
            </a:xfrm>
            <a:prstGeom prst="rect">
              <a:avLst/>
            </a:prstGeom>
          </p:spPr>
        </p:pic>
      </p:grpSp>
      <p:pic>
        <p:nvPicPr>
          <p:cNvPr id="41" name="図 40" descr="徘徊するお婆さんのイラスト（認知症）">
            <a:extLst>
              <a:ext uri="{FF2B5EF4-FFF2-40B4-BE49-F238E27FC236}">
                <a16:creationId xmlns:a16="http://schemas.microsoft.com/office/drawing/2014/main" id="{9BFCC0A1-670B-4734-822D-A7D0B624A00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73366" y="2670713"/>
            <a:ext cx="894946" cy="8949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2529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7947E739-112F-549A-4230-BDB9B530EF36}"/>
              </a:ext>
            </a:extLst>
          </p:cNvPr>
          <p:cNvSpPr>
            <a:spLocks noGrp="1"/>
          </p:cNvSpPr>
          <p:nvPr>
            <p:ph type="title"/>
          </p:nvPr>
        </p:nvSpPr>
        <p:spPr>
          <a:xfrm>
            <a:off x="23566" y="-624"/>
            <a:ext cx="12168433" cy="848524"/>
          </a:xfrm>
          <a:solidFill>
            <a:schemeClr val="accent2"/>
          </a:solidFill>
        </p:spPr>
        <p:txBody>
          <a:bodyPr>
            <a:normAutofit/>
          </a:bodyPr>
          <a:lstStyle/>
          <a:p>
            <a:pPr algn="ctr"/>
            <a:r>
              <a:rPr lang="ja-JP" altLang="en-US" sz="3600" dirty="0">
                <a:solidFill>
                  <a:schemeClr val="bg1"/>
                </a:solidFill>
                <a:latin typeface="BIZ UDPゴシック" panose="020B0400000000000000" pitchFamily="50" charset="-128"/>
                <a:ea typeface="BIZ UDPゴシック" panose="020B0400000000000000" pitchFamily="50" charset="-128"/>
              </a:rPr>
              <a:t>在宅医療・介護運営委員　地区（副）ブロック長</a:t>
            </a:r>
          </a:p>
        </p:txBody>
      </p:sp>
      <p:pic>
        <p:nvPicPr>
          <p:cNvPr id="6" name="図 5">
            <a:extLst>
              <a:ext uri="{FF2B5EF4-FFF2-40B4-BE49-F238E27FC236}">
                <a16:creationId xmlns:a16="http://schemas.microsoft.com/office/drawing/2014/main" id="{350401F9-0458-EBF1-FCAD-B31D5E92427B}"/>
              </a:ext>
            </a:extLst>
          </p:cNvPr>
          <p:cNvPicPr>
            <a:picLocks noChangeAspect="1"/>
          </p:cNvPicPr>
          <p:nvPr/>
        </p:nvPicPr>
        <p:blipFill>
          <a:blip r:embed="rId2"/>
          <a:stretch>
            <a:fillRect/>
          </a:stretch>
        </p:blipFill>
        <p:spPr>
          <a:xfrm>
            <a:off x="299869" y="99668"/>
            <a:ext cx="656319" cy="647940"/>
          </a:xfrm>
          <a:prstGeom prst="rect">
            <a:avLst/>
          </a:prstGeom>
        </p:spPr>
      </p:pic>
      <p:pic>
        <p:nvPicPr>
          <p:cNvPr id="9" name="図 8">
            <a:extLst>
              <a:ext uri="{FF2B5EF4-FFF2-40B4-BE49-F238E27FC236}">
                <a16:creationId xmlns:a16="http://schemas.microsoft.com/office/drawing/2014/main" id="{9B6A9A3D-18C7-D982-6A6D-6CC192C24185}"/>
              </a:ext>
            </a:extLst>
          </p:cNvPr>
          <p:cNvPicPr>
            <a:picLocks noChangeAspect="1"/>
          </p:cNvPicPr>
          <p:nvPr/>
        </p:nvPicPr>
        <p:blipFill rotWithShape="1">
          <a:blip r:embed="rId3"/>
          <a:srcRect t="5403"/>
          <a:stretch/>
        </p:blipFill>
        <p:spPr>
          <a:xfrm>
            <a:off x="956188" y="948192"/>
            <a:ext cx="10575412" cy="5642209"/>
          </a:xfrm>
          <a:prstGeom prst="rect">
            <a:avLst/>
          </a:prstGeom>
        </p:spPr>
      </p:pic>
    </p:spTree>
    <p:extLst>
      <p:ext uri="{BB962C8B-B14F-4D97-AF65-F5344CB8AC3E}">
        <p14:creationId xmlns:p14="http://schemas.microsoft.com/office/powerpoint/2010/main" val="2092524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7947E739-112F-549A-4230-BDB9B530EF36}"/>
              </a:ext>
            </a:extLst>
          </p:cNvPr>
          <p:cNvSpPr>
            <a:spLocks noGrp="1"/>
          </p:cNvSpPr>
          <p:nvPr>
            <p:ph type="title"/>
          </p:nvPr>
        </p:nvSpPr>
        <p:spPr>
          <a:xfrm>
            <a:off x="23566" y="-624"/>
            <a:ext cx="12168433" cy="848524"/>
          </a:xfrm>
          <a:solidFill>
            <a:schemeClr val="accent2"/>
          </a:solidFill>
        </p:spPr>
        <p:txBody>
          <a:bodyPr>
            <a:normAutofit/>
          </a:bodyPr>
          <a:lstStyle/>
          <a:p>
            <a:pPr algn="ctr"/>
            <a:r>
              <a:rPr lang="ja-JP" altLang="en-US" sz="3600" dirty="0">
                <a:solidFill>
                  <a:schemeClr val="bg1"/>
                </a:solidFill>
                <a:latin typeface="BIZ UDPゴシック" panose="020B0400000000000000" pitchFamily="50" charset="-128"/>
                <a:ea typeface="BIZ UDPゴシック" panose="020B0400000000000000" pitchFamily="50" charset="-128"/>
              </a:rPr>
              <a:t>在宅医療・介護運営委員会地区割エリア表</a:t>
            </a:r>
          </a:p>
        </p:txBody>
      </p:sp>
      <p:pic>
        <p:nvPicPr>
          <p:cNvPr id="6" name="図 5">
            <a:extLst>
              <a:ext uri="{FF2B5EF4-FFF2-40B4-BE49-F238E27FC236}">
                <a16:creationId xmlns:a16="http://schemas.microsoft.com/office/drawing/2014/main" id="{350401F9-0458-EBF1-FCAD-B31D5E92427B}"/>
              </a:ext>
            </a:extLst>
          </p:cNvPr>
          <p:cNvPicPr>
            <a:picLocks noChangeAspect="1"/>
          </p:cNvPicPr>
          <p:nvPr/>
        </p:nvPicPr>
        <p:blipFill>
          <a:blip r:embed="rId2"/>
          <a:stretch>
            <a:fillRect/>
          </a:stretch>
        </p:blipFill>
        <p:spPr>
          <a:xfrm>
            <a:off x="299869" y="99668"/>
            <a:ext cx="656319" cy="647940"/>
          </a:xfrm>
          <a:prstGeom prst="rect">
            <a:avLst/>
          </a:prstGeom>
        </p:spPr>
      </p:pic>
      <p:pic>
        <p:nvPicPr>
          <p:cNvPr id="3" name="図 2">
            <a:extLst>
              <a:ext uri="{FF2B5EF4-FFF2-40B4-BE49-F238E27FC236}">
                <a16:creationId xmlns:a16="http://schemas.microsoft.com/office/drawing/2014/main" id="{04E99799-1B81-DF34-B2F1-E0657F6F27F7}"/>
              </a:ext>
            </a:extLst>
          </p:cNvPr>
          <p:cNvPicPr>
            <a:picLocks noChangeAspect="1"/>
          </p:cNvPicPr>
          <p:nvPr/>
        </p:nvPicPr>
        <p:blipFill>
          <a:blip r:embed="rId3"/>
          <a:stretch>
            <a:fillRect/>
          </a:stretch>
        </p:blipFill>
        <p:spPr>
          <a:xfrm>
            <a:off x="1270000" y="847900"/>
            <a:ext cx="10329333" cy="5840767"/>
          </a:xfrm>
          <a:prstGeom prst="rect">
            <a:avLst/>
          </a:prstGeom>
        </p:spPr>
      </p:pic>
      <p:cxnSp>
        <p:nvCxnSpPr>
          <p:cNvPr id="5" name="直線コネクタ 4">
            <a:extLst>
              <a:ext uri="{FF2B5EF4-FFF2-40B4-BE49-F238E27FC236}">
                <a16:creationId xmlns:a16="http://schemas.microsoft.com/office/drawing/2014/main" id="{85D8FB1A-7326-B717-41C3-B3A8583AE91E}"/>
              </a:ext>
            </a:extLst>
          </p:cNvPr>
          <p:cNvCxnSpPr/>
          <p:nvPr/>
        </p:nvCxnSpPr>
        <p:spPr>
          <a:xfrm>
            <a:off x="1405467" y="6688667"/>
            <a:ext cx="1014306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631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5427B85-C87C-D0A6-4DCE-B1A3F95F2E1A}"/>
              </a:ext>
            </a:extLst>
          </p:cNvPr>
          <p:cNvSpPr/>
          <p:nvPr/>
        </p:nvSpPr>
        <p:spPr>
          <a:xfrm>
            <a:off x="2130365" y="602023"/>
            <a:ext cx="8016240" cy="52842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栄養ケア・ステーションに御登録ありがとうございました。</a:t>
            </a:r>
            <a:r>
              <a:rPr lang="ja-JP" altLang="en-US" sz="1400" u="sng" kern="100" dirty="0">
                <a:latin typeface="BIZ UDPゴシック" panose="020B0400000000000000" pitchFamily="50" charset="-128"/>
                <a:ea typeface="BIZ UDPゴシック" panose="020B0400000000000000" pitchFamily="50" charset="-128"/>
                <a:cs typeface="Times New Roman" panose="02020603050405020304" pitchFamily="18" charset="0"/>
              </a:rPr>
              <a:t>依頼事業</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の進め方は次のとおりです。</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（診療報酬・介護報酬における栄養食事指導とこれに関する業務の依頼事業は別に定め</a:t>
            </a:r>
            <a:r>
              <a:rPr lang="ja-JP"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ま</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す）</a:t>
            </a:r>
          </a:p>
        </p:txBody>
      </p:sp>
      <p:sp>
        <p:nvSpPr>
          <p:cNvPr id="5" name="四角形: 角を丸くする 4">
            <a:extLst>
              <a:ext uri="{FF2B5EF4-FFF2-40B4-BE49-F238E27FC236}">
                <a16:creationId xmlns:a16="http://schemas.microsoft.com/office/drawing/2014/main" id="{14A4747C-11E1-1E85-FE8F-A0A1AB168378}"/>
              </a:ext>
            </a:extLst>
          </p:cNvPr>
          <p:cNvSpPr/>
          <p:nvPr/>
        </p:nvSpPr>
        <p:spPr>
          <a:xfrm>
            <a:off x="1704254" y="1531088"/>
            <a:ext cx="2722347" cy="4838700"/>
          </a:xfrm>
          <a:prstGeom prst="roundRect">
            <a:avLst>
              <a:gd name="adj" fmla="val 7223"/>
            </a:avLst>
          </a:prstGeom>
          <a:noFill/>
          <a:ln w="28575">
            <a:solidFill>
              <a:srgbClr val="00CC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54A10835-AE1F-B6C4-28DE-FF9D35FDB45C}"/>
              </a:ext>
            </a:extLst>
          </p:cNvPr>
          <p:cNvSpPr/>
          <p:nvPr/>
        </p:nvSpPr>
        <p:spPr>
          <a:xfrm>
            <a:off x="4839252" y="1531088"/>
            <a:ext cx="2722347" cy="4838700"/>
          </a:xfrm>
          <a:prstGeom prst="roundRect">
            <a:avLst>
              <a:gd name="adj" fmla="val 7223"/>
            </a:avLst>
          </a:prstGeom>
          <a:noFill/>
          <a:ln w="28575">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sp>
        <p:nvSpPr>
          <p:cNvPr id="11" name="楕円 10">
            <a:extLst>
              <a:ext uri="{FF2B5EF4-FFF2-40B4-BE49-F238E27FC236}">
                <a16:creationId xmlns:a16="http://schemas.microsoft.com/office/drawing/2014/main" id="{B10BEDD0-5C93-41E2-82B3-C204AC7F4650}"/>
              </a:ext>
            </a:extLst>
          </p:cNvPr>
          <p:cNvSpPr/>
          <p:nvPr/>
        </p:nvSpPr>
        <p:spPr>
          <a:xfrm>
            <a:off x="4985438" y="1736131"/>
            <a:ext cx="2471754" cy="5078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200" b="1"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県栄養士会</a:t>
            </a:r>
            <a:endParaRPr lang="en-US" altLang="ja-JP" sz="1200" b="1"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200" b="1"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栄養ケア・ステーション</a:t>
            </a:r>
            <a:endParaRPr lang="ja-JP" altLang="en-US" sz="1200" b="1"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3" name="四角形: 角を丸くする 12">
            <a:extLst>
              <a:ext uri="{FF2B5EF4-FFF2-40B4-BE49-F238E27FC236}">
                <a16:creationId xmlns:a16="http://schemas.microsoft.com/office/drawing/2014/main" id="{B8EE94EC-030C-0243-AC24-FC66A442F38A}"/>
              </a:ext>
            </a:extLst>
          </p:cNvPr>
          <p:cNvSpPr/>
          <p:nvPr/>
        </p:nvSpPr>
        <p:spPr>
          <a:xfrm>
            <a:off x="7865814" y="1531088"/>
            <a:ext cx="2649345" cy="4838700"/>
          </a:xfrm>
          <a:prstGeom prst="roundRect">
            <a:avLst>
              <a:gd name="adj" fmla="val 7223"/>
            </a:avLst>
          </a:prstGeom>
          <a:noFill/>
          <a:ln w="28575">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sp>
        <p:nvSpPr>
          <p:cNvPr id="16" name="楕円 15">
            <a:extLst>
              <a:ext uri="{FF2B5EF4-FFF2-40B4-BE49-F238E27FC236}">
                <a16:creationId xmlns:a16="http://schemas.microsoft.com/office/drawing/2014/main" id="{23A7FE4F-07B4-4B26-A7E5-C03B9DAF11FB}"/>
              </a:ext>
            </a:extLst>
          </p:cNvPr>
          <p:cNvSpPr/>
          <p:nvPr/>
        </p:nvSpPr>
        <p:spPr>
          <a:xfrm>
            <a:off x="8202707" y="1746077"/>
            <a:ext cx="2050463" cy="4339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400" b="1"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登</a:t>
            </a:r>
            <a:r>
              <a:rPr lang="en-US" altLang="ja-JP" sz="1400" b="1"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1"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録</a:t>
            </a:r>
            <a:r>
              <a:rPr lang="en-US" altLang="ja-JP" sz="1400" b="1"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1"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会</a:t>
            </a:r>
            <a:r>
              <a:rPr lang="en-US" altLang="ja-JP" sz="1400" b="1"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1"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員</a:t>
            </a:r>
            <a:endParaRPr lang="ja-JP" altLang="en-US" sz="1400" b="1"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7" name="テキスト ボックス 16">
            <a:extLst>
              <a:ext uri="{FF2B5EF4-FFF2-40B4-BE49-F238E27FC236}">
                <a16:creationId xmlns:a16="http://schemas.microsoft.com/office/drawing/2014/main" id="{311AD20C-E3C5-BB53-7DD7-0B92084362BF}"/>
              </a:ext>
            </a:extLst>
          </p:cNvPr>
          <p:cNvSpPr txBox="1"/>
          <p:nvPr/>
        </p:nvSpPr>
        <p:spPr>
          <a:xfrm>
            <a:off x="1720663" y="2439138"/>
            <a:ext cx="2681673" cy="415498"/>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1</a:t>
            </a:r>
            <a:r>
              <a:rPr lang="ja-JP" altLang="en-US" sz="1050" dirty="0">
                <a:latin typeface="BIZ UDPゴシック" panose="020B0400000000000000" pitchFamily="50" charset="-128"/>
                <a:ea typeface="BIZ UDPゴシック" panose="020B0400000000000000" pitchFamily="50" charset="-128"/>
              </a:rPr>
              <a:t>　本会ホームページの申込フォームから依頼者名・内容・費用などを入力する。</a:t>
            </a:r>
          </a:p>
        </p:txBody>
      </p:sp>
      <p:sp>
        <p:nvSpPr>
          <p:cNvPr id="18" name="テキスト ボックス 17">
            <a:extLst>
              <a:ext uri="{FF2B5EF4-FFF2-40B4-BE49-F238E27FC236}">
                <a16:creationId xmlns:a16="http://schemas.microsoft.com/office/drawing/2014/main" id="{16D547BB-9DA8-B75E-E7FC-A2FF44F14CB1}"/>
              </a:ext>
            </a:extLst>
          </p:cNvPr>
          <p:cNvSpPr txBox="1"/>
          <p:nvPr/>
        </p:nvSpPr>
        <p:spPr>
          <a:xfrm>
            <a:off x="4854821" y="2606986"/>
            <a:ext cx="2729812" cy="415498"/>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2</a:t>
            </a:r>
            <a:r>
              <a:rPr lang="ja-JP" altLang="en-US" sz="1050" dirty="0">
                <a:latin typeface="BIZ UDPゴシック" panose="020B0400000000000000" pitchFamily="50" charset="-128"/>
                <a:ea typeface="BIZ UDPゴシック" panose="020B0400000000000000" pitchFamily="50" charset="-128"/>
              </a:rPr>
              <a:t>　依頼内容（地区）に対応できる登録会員に業務従事の募集メールを発信する。</a:t>
            </a:r>
          </a:p>
        </p:txBody>
      </p:sp>
      <p:sp>
        <p:nvSpPr>
          <p:cNvPr id="19" name="矢印: 右 18">
            <a:extLst>
              <a:ext uri="{FF2B5EF4-FFF2-40B4-BE49-F238E27FC236}">
                <a16:creationId xmlns:a16="http://schemas.microsoft.com/office/drawing/2014/main" id="{003AAC00-EC0A-CF17-3A1D-7FC7CFD2B2CE}"/>
              </a:ext>
            </a:extLst>
          </p:cNvPr>
          <p:cNvSpPr/>
          <p:nvPr/>
        </p:nvSpPr>
        <p:spPr>
          <a:xfrm>
            <a:off x="4435554" y="2575091"/>
            <a:ext cx="419266" cy="415497"/>
          </a:xfrm>
          <a:prstGeom prst="rightArrow">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sp>
        <p:nvSpPr>
          <p:cNvPr id="20" name="テキスト ボックス 6">
            <a:extLst>
              <a:ext uri="{FF2B5EF4-FFF2-40B4-BE49-F238E27FC236}">
                <a16:creationId xmlns:a16="http://schemas.microsoft.com/office/drawing/2014/main" id="{AD31F39F-24D9-6BA7-6725-E2797E150249}"/>
              </a:ext>
            </a:extLst>
          </p:cNvPr>
          <p:cNvSpPr txBox="1"/>
          <p:nvPr/>
        </p:nvSpPr>
        <p:spPr>
          <a:xfrm>
            <a:off x="4452774" y="2659013"/>
            <a:ext cx="320040" cy="2476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ja-JP" altLang="en-US" sz="105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１</a:t>
            </a:r>
            <a:endPar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20280FDC-EDF7-D63A-401B-67609BB53A49}"/>
              </a:ext>
            </a:extLst>
          </p:cNvPr>
          <p:cNvSpPr txBox="1"/>
          <p:nvPr/>
        </p:nvSpPr>
        <p:spPr>
          <a:xfrm>
            <a:off x="7873406" y="2867665"/>
            <a:ext cx="2497273" cy="577081"/>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3</a:t>
            </a:r>
            <a:r>
              <a:rPr lang="ja-JP" altLang="en-US" sz="1050" dirty="0">
                <a:latin typeface="BIZ UDPゴシック" panose="020B0400000000000000" pitchFamily="50" charset="-128"/>
                <a:ea typeface="BIZ UDPゴシック" panose="020B0400000000000000" pitchFamily="50" charset="-128"/>
              </a:rPr>
              <a:t>　依頼内容を確認し応募する。</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　</a:t>
            </a:r>
            <a:r>
              <a:rPr lang="ja-JP" altLang="en-US" sz="1050" dirty="0">
                <a:solidFill>
                  <a:srgbClr val="FF0000"/>
                </a:solidFill>
                <a:latin typeface="BIZ UDPゴシック" panose="020B0400000000000000" pitchFamily="50" charset="-128"/>
                <a:ea typeface="BIZ UDPゴシック" panose="020B0400000000000000" pitchFamily="50" charset="-128"/>
              </a:rPr>
              <a:t>（応募多数の場合は事務局において</a:t>
            </a:r>
            <a:endParaRPr lang="en-US" altLang="ja-JP" sz="1050" dirty="0">
              <a:solidFill>
                <a:srgbClr val="FF0000"/>
              </a:solidFill>
              <a:latin typeface="BIZ UDPゴシック" panose="020B0400000000000000" pitchFamily="50" charset="-128"/>
              <a:ea typeface="BIZ UDPゴシック" panose="020B0400000000000000" pitchFamily="50" charset="-128"/>
            </a:endParaRPr>
          </a:p>
          <a:p>
            <a:r>
              <a:rPr lang="ja-JP" altLang="en-US" sz="1050" dirty="0">
                <a:solidFill>
                  <a:srgbClr val="FF0000"/>
                </a:solidFill>
                <a:latin typeface="BIZ UDPゴシック" panose="020B0400000000000000" pitchFamily="50" charset="-128"/>
                <a:ea typeface="BIZ UDPゴシック" panose="020B0400000000000000" pitchFamily="50" charset="-128"/>
              </a:rPr>
              <a:t>　　調整する。）</a:t>
            </a:r>
            <a:endParaRPr lang="en-US" altLang="ja-JP" sz="1050" dirty="0">
              <a:solidFill>
                <a:srgbClr val="FF0000"/>
              </a:solidFill>
              <a:latin typeface="BIZ UDPゴシック" panose="020B0400000000000000" pitchFamily="50" charset="-128"/>
              <a:ea typeface="BIZ UDPゴシック" panose="020B0400000000000000" pitchFamily="50" charset="-128"/>
            </a:endParaRPr>
          </a:p>
        </p:txBody>
      </p:sp>
      <p:sp>
        <p:nvSpPr>
          <p:cNvPr id="22" name="矢印: 右 21">
            <a:extLst>
              <a:ext uri="{FF2B5EF4-FFF2-40B4-BE49-F238E27FC236}">
                <a16:creationId xmlns:a16="http://schemas.microsoft.com/office/drawing/2014/main" id="{65538C39-6085-CDAF-7ACB-75618E2B0EBE}"/>
              </a:ext>
            </a:extLst>
          </p:cNvPr>
          <p:cNvSpPr/>
          <p:nvPr/>
        </p:nvSpPr>
        <p:spPr>
          <a:xfrm>
            <a:off x="7577167" y="2770108"/>
            <a:ext cx="288646" cy="381000"/>
          </a:xfrm>
          <a:prstGeom prst="righ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sp>
        <p:nvSpPr>
          <p:cNvPr id="23" name="テキスト ボックス 6">
            <a:extLst>
              <a:ext uri="{FF2B5EF4-FFF2-40B4-BE49-F238E27FC236}">
                <a16:creationId xmlns:a16="http://schemas.microsoft.com/office/drawing/2014/main" id="{4E1E652C-0A78-4A51-27C1-3CB7E3975A57}"/>
              </a:ext>
            </a:extLst>
          </p:cNvPr>
          <p:cNvSpPr txBox="1"/>
          <p:nvPr/>
        </p:nvSpPr>
        <p:spPr>
          <a:xfrm>
            <a:off x="7532529" y="2822560"/>
            <a:ext cx="320040" cy="2476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ja-JP" altLang="en-US" sz="105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２</a:t>
            </a:r>
            <a:endPar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BD8C449B-14C6-0007-E7A9-CC699D4B2AB1}"/>
              </a:ext>
            </a:extLst>
          </p:cNvPr>
          <p:cNvSpPr txBox="1"/>
          <p:nvPr/>
        </p:nvSpPr>
        <p:spPr>
          <a:xfrm>
            <a:off x="5372583" y="3005770"/>
            <a:ext cx="1700018" cy="253916"/>
          </a:xfrm>
          <a:prstGeom prst="rect">
            <a:avLst/>
          </a:prstGeom>
          <a:noFill/>
        </p:spPr>
        <p:txBody>
          <a:bodyPr wrap="square" rtlCol="0">
            <a:spAutoFit/>
          </a:bodyPr>
          <a:lstStyle/>
          <a:p>
            <a:r>
              <a:rPr lang="en-US" altLang="ja-JP" sz="1050" dirty="0">
                <a:solidFill>
                  <a:srgbClr val="FF0000"/>
                </a:solidFill>
                <a:latin typeface="BIZ UDPゴシック" panose="020B0400000000000000" pitchFamily="50" charset="-128"/>
                <a:ea typeface="BIZ UDPゴシック" panose="020B0400000000000000" pitchFamily="50" charset="-128"/>
              </a:rPr>
              <a:t>〔</a:t>
            </a:r>
            <a:r>
              <a:rPr lang="ja-JP" altLang="en-US" sz="1050" dirty="0">
                <a:solidFill>
                  <a:srgbClr val="FF0000"/>
                </a:solidFill>
                <a:latin typeface="BIZ UDPゴシック" panose="020B0400000000000000" pitchFamily="50" charset="-128"/>
                <a:ea typeface="BIZ UDPゴシック" panose="020B0400000000000000" pitchFamily="50" charset="-128"/>
              </a:rPr>
              <a:t>従事会員の割振調整</a:t>
            </a:r>
            <a:r>
              <a:rPr lang="en-US" altLang="ja-JP" sz="1050" dirty="0">
                <a:solidFill>
                  <a:srgbClr val="FF0000"/>
                </a:solidFill>
                <a:latin typeface="BIZ UDPゴシック" panose="020B0400000000000000" pitchFamily="50" charset="-128"/>
                <a:ea typeface="BIZ UDPゴシック" panose="020B0400000000000000" pitchFamily="50" charset="-128"/>
              </a:rPr>
              <a:t>〕</a:t>
            </a:r>
            <a:endParaRPr lang="ja-JP" altLang="en-US" sz="1050" dirty="0">
              <a:solidFill>
                <a:srgbClr val="FF0000"/>
              </a:solidFill>
              <a:latin typeface="BIZ UDPゴシック" panose="020B0400000000000000" pitchFamily="50" charset="-128"/>
              <a:ea typeface="BIZ UDPゴシック" panose="020B0400000000000000" pitchFamily="50" charset="-128"/>
            </a:endParaRPr>
          </a:p>
        </p:txBody>
      </p:sp>
      <p:sp>
        <p:nvSpPr>
          <p:cNvPr id="25" name="矢印: 右 24">
            <a:extLst>
              <a:ext uri="{FF2B5EF4-FFF2-40B4-BE49-F238E27FC236}">
                <a16:creationId xmlns:a16="http://schemas.microsoft.com/office/drawing/2014/main" id="{EF77A908-FA75-C164-B95D-44D90C698BC4}"/>
              </a:ext>
            </a:extLst>
          </p:cNvPr>
          <p:cNvSpPr/>
          <p:nvPr/>
        </p:nvSpPr>
        <p:spPr>
          <a:xfrm rot="10800000">
            <a:off x="7573926" y="3204002"/>
            <a:ext cx="276444" cy="38100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sp>
        <p:nvSpPr>
          <p:cNvPr id="26" name="テキスト ボックス 6">
            <a:extLst>
              <a:ext uri="{FF2B5EF4-FFF2-40B4-BE49-F238E27FC236}">
                <a16:creationId xmlns:a16="http://schemas.microsoft.com/office/drawing/2014/main" id="{39C62021-A71E-5BF3-7C5D-1B38CBBEA2DC}"/>
              </a:ext>
            </a:extLst>
          </p:cNvPr>
          <p:cNvSpPr txBox="1"/>
          <p:nvPr/>
        </p:nvSpPr>
        <p:spPr>
          <a:xfrm>
            <a:off x="7574842" y="3269179"/>
            <a:ext cx="320040" cy="2476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ja-JP" altLang="en-US" sz="105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３</a:t>
            </a:r>
            <a:endPar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8" name="矢印: 右 27">
            <a:extLst>
              <a:ext uri="{FF2B5EF4-FFF2-40B4-BE49-F238E27FC236}">
                <a16:creationId xmlns:a16="http://schemas.microsoft.com/office/drawing/2014/main" id="{D93B1AB6-08D7-7BC6-2F28-F62C917C97E1}"/>
              </a:ext>
            </a:extLst>
          </p:cNvPr>
          <p:cNvSpPr/>
          <p:nvPr/>
        </p:nvSpPr>
        <p:spPr>
          <a:xfrm>
            <a:off x="7573926" y="3636609"/>
            <a:ext cx="268853" cy="381000"/>
          </a:xfrm>
          <a:prstGeom prst="righ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sp>
        <p:nvSpPr>
          <p:cNvPr id="27" name="テキスト ボックス 6">
            <a:extLst>
              <a:ext uri="{FF2B5EF4-FFF2-40B4-BE49-F238E27FC236}">
                <a16:creationId xmlns:a16="http://schemas.microsoft.com/office/drawing/2014/main" id="{AE1C5AEE-608A-2CFB-8CEE-BEC31FD10F1F}"/>
              </a:ext>
            </a:extLst>
          </p:cNvPr>
          <p:cNvSpPr txBox="1"/>
          <p:nvPr/>
        </p:nvSpPr>
        <p:spPr>
          <a:xfrm>
            <a:off x="7545773" y="3690192"/>
            <a:ext cx="320040" cy="2476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ja-JP" altLang="en-US" sz="105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４</a:t>
            </a:r>
            <a:endParaRPr lang="en-US" altLang="ja-JP" sz="105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6B389532-4DA6-E977-7991-03AC766FE8AE}"/>
              </a:ext>
            </a:extLst>
          </p:cNvPr>
          <p:cNvSpPr txBox="1"/>
          <p:nvPr/>
        </p:nvSpPr>
        <p:spPr>
          <a:xfrm>
            <a:off x="4852880" y="3524509"/>
            <a:ext cx="2607261" cy="415498"/>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4</a:t>
            </a:r>
            <a:r>
              <a:rPr lang="ja-JP" altLang="en-US" sz="1050" dirty="0">
                <a:latin typeface="BIZ UDPゴシック" panose="020B0400000000000000" pitchFamily="50" charset="-128"/>
                <a:ea typeface="BIZ UDPゴシック" panose="020B0400000000000000" pitchFamily="50" charset="-128"/>
              </a:rPr>
              <a:t>　業務従事者を調整し、決定メールを発信する。</a:t>
            </a:r>
            <a:r>
              <a:rPr lang="ja-JP" altLang="en-US" sz="1050" dirty="0">
                <a:solidFill>
                  <a:srgbClr val="FF0000"/>
                </a:solidFill>
                <a:latin typeface="BIZ UDPゴシック" panose="020B0400000000000000" pitchFamily="50" charset="-128"/>
                <a:ea typeface="BIZ UDPゴシック" panose="020B0400000000000000" pitchFamily="50" charset="-128"/>
              </a:rPr>
              <a:t>（業務従事者のみへの連絡）　</a:t>
            </a:r>
          </a:p>
        </p:txBody>
      </p:sp>
      <p:sp>
        <p:nvSpPr>
          <p:cNvPr id="30" name="テキスト ボックス 29">
            <a:extLst>
              <a:ext uri="{FF2B5EF4-FFF2-40B4-BE49-F238E27FC236}">
                <a16:creationId xmlns:a16="http://schemas.microsoft.com/office/drawing/2014/main" id="{E65F7D1A-39B7-FA79-34BD-5F0F19557D93}"/>
              </a:ext>
            </a:extLst>
          </p:cNvPr>
          <p:cNvSpPr txBox="1"/>
          <p:nvPr/>
        </p:nvSpPr>
        <p:spPr>
          <a:xfrm>
            <a:off x="7883953" y="3809860"/>
            <a:ext cx="2688382" cy="415498"/>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5</a:t>
            </a:r>
            <a:r>
              <a:rPr lang="ja-JP" altLang="en-US" sz="1050" dirty="0">
                <a:latin typeface="BIZ UDPゴシック" panose="020B0400000000000000" pitchFamily="50" charset="-128"/>
                <a:ea typeface="BIZ UDPゴシック" panose="020B0400000000000000" pitchFamily="50" charset="-128"/>
              </a:rPr>
              <a:t>　決定通知メールを受け、依頼者からの連絡を待つ。</a:t>
            </a:r>
            <a:endParaRPr lang="en-US" altLang="ja-JP" sz="105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CD876DF2-627D-C60C-4DFF-66A0CB403798}"/>
              </a:ext>
            </a:extLst>
          </p:cNvPr>
          <p:cNvSpPr txBox="1"/>
          <p:nvPr/>
        </p:nvSpPr>
        <p:spPr>
          <a:xfrm>
            <a:off x="4875220" y="4071541"/>
            <a:ext cx="2602531" cy="415498"/>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6</a:t>
            </a:r>
            <a:r>
              <a:rPr lang="ja-JP" altLang="en-US" sz="1050" dirty="0">
                <a:latin typeface="BIZ UDPゴシック" panose="020B0400000000000000" pitchFamily="50" charset="-128"/>
                <a:ea typeface="BIZ UDPゴシック" panose="020B0400000000000000" pitchFamily="50" charset="-128"/>
              </a:rPr>
              <a:t>　依頼主に業務従事者名等を報告（メール）する。</a:t>
            </a:r>
          </a:p>
        </p:txBody>
      </p:sp>
      <p:sp>
        <p:nvSpPr>
          <p:cNvPr id="32" name="矢印: 右 31">
            <a:extLst>
              <a:ext uri="{FF2B5EF4-FFF2-40B4-BE49-F238E27FC236}">
                <a16:creationId xmlns:a16="http://schemas.microsoft.com/office/drawing/2014/main" id="{B3A68246-6AEF-68AF-5512-1FD6576CF95F}"/>
              </a:ext>
            </a:extLst>
          </p:cNvPr>
          <p:cNvSpPr/>
          <p:nvPr/>
        </p:nvSpPr>
        <p:spPr>
          <a:xfrm rot="10800000">
            <a:off x="4445626" y="4141837"/>
            <a:ext cx="375484" cy="415498"/>
          </a:xfrm>
          <a:prstGeom prst="righ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sp>
        <p:nvSpPr>
          <p:cNvPr id="33" name="テキスト ボックス 6">
            <a:extLst>
              <a:ext uri="{FF2B5EF4-FFF2-40B4-BE49-F238E27FC236}">
                <a16:creationId xmlns:a16="http://schemas.microsoft.com/office/drawing/2014/main" id="{B114B30C-F415-2C7A-93FC-D8ECC7BA9711}"/>
              </a:ext>
            </a:extLst>
          </p:cNvPr>
          <p:cNvSpPr txBox="1"/>
          <p:nvPr/>
        </p:nvSpPr>
        <p:spPr>
          <a:xfrm>
            <a:off x="4488742" y="4225761"/>
            <a:ext cx="320040" cy="2476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ja-JP" altLang="en-US" sz="105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６</a:t>
            </a:r>
            <a:endPar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A6107CA0-EB74-E916-A790-85796EFA7021}"/>
              </a:ext>
            </a:extLst>
          </p:cNvPr>
          <p:cNvSpPr txBox="1"/>
          <p:nvPr/>
        </p:nvSpPr>
        <p:spPr>
          <a:xfrm>
            <a:off x="1704119" y="4366267"/>
            <a:ext cx="2749263" cy="415498"/>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7</a:t>
            </a:r>
            <a:r>
              <a:rPr lang="ja-JP" altLang="en-US" sz="1050" dirty="0">
                <a:latin typeface="BIZ UDPゴシック" panose="020B0400000000000000" pitchFamily="50" charset="-128"/>
                <a:ea typeface="BIZ UDPゴシック" panose="020B0400000000000000" pitchFamily="50" charset="-128"/>
              </a:rPr>
              <a:t>　栄養士会からの報告を受け、業務従事者に連絡をする。</a:t>
            </a:r>
          </a:p>
        </p:txBody>
      </p:sp>
      <p:sp>
        <p:nvSpPr>
          <p:cNvPr id="35" name="矢印: 右 34">
            <a:extLst>
              <a:ext uri="{FF2B5EF4-FFF2-40B4-BE49-F238E27FC236}">
                <a16:creationId xmlns:a16="http://schemas.microsoft.com/office/drawing/2014/main" id="{6337CC1E-0907-8D0E-E713-19ED69990182}"/>
              </a:ext>
            </a:extLst>
          </p:cNvPr>
          <p:cNvSpPr/>
          <p:nvPr/>
        </p:nvSpPr>
        <p:spPr>
          <a:xfrm>
            <a:off x="4426600" y="4532978"/>
            <a:ext cx="3423770" cy="323317"/>
          </a:xfrm>
          <a:prstGeom prst="rightArrow">
            <a:avLst/>
          </a:prstGeom>
          <a:solidFill>
            <a:srgbClr val="99FF66"/>
          </a:solidFill>
          <a:ln>
            <a:solidFill>
              <a:srgbClr val="00CC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sp>
        <p:nvSpPr>
          <p:cNvPr id="36" name="テキスト ボックス 6">
            <a:extLst>
              <a:ext uri="{FF2B5EF4-FFF2-40B4-BE49-F238E27FC236}">
                <a16:creationId xmlns:a16="http://schemas.microsoft.com/office/drawing/2014/main" id="{3E67C891-7CF5-9186-3E0B-D60C6F7A8E49}"/>
              </a:ext>
            </a:extLst>
          </p:cNvPr>
          <p:cNvSpPr txBox="1"/>
          <p:nvPr/>
        </p:nvSpPr>
        <p:spPr>
          <a:xfrm>
            <a:off x="4485167" y="4578960"/>
            <a:ext cx="320040" cy="2476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ja-JP" altLang="en-US" sz="1050" b="1" kern="10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７</a:t>
            </a:r>
            <a:endParaRPr lang="ja-JP" altLang="en-US" sz="1050" kern="10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5EA23057-70EA-1EF7-900E-D13AD1BC575C}"/>
              </a:ext>
            </a:extLst>
          </p:cNvPr>
          <p:cNvSpPr txBox="1"/>
          <p:nvPr/>
        </p:nvSpPr>
        <p:spPr>
          <a:xfrm>
            <a:off x="7873405" y="4685697"/>
            <a:ext cx="2475534" cy="253916"/>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8</a:t>
            </a:r>
            <a:r>
              <a:rPr lang="ja-JP" altLang="en-US" sz="1050" dirty="0">
                <a:latin typeface="BIZ UDPゴシック" panose="020B0400000000000000" pitchFamily="50" charset="-128"/>
                <a:ea typeface="BIZ UDPゴシック" panose="020B0400000000000000" pitchFamily="50" charset="-128"/>
              </a:rPr>
              <a:t>　依頼者との調整後、業務を行う。</a:t>
            </a:r>
            <a:endParaRPr lang="en-US" altLang="ja-JP" sz="105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4958476D-026A-C863-0A47-066BF999F4E8}"/>
              </a:ext>
            </a:extLst>
          </p:cNvPr>
          <p:cNvSpPr txBox="1"/>
          <p:nvPr/>
        </p:nvSpPr>
        <p:spPr>
          <a:xfrm>
            <a:off x="7873405" y="5043657"/>
            <a:ext cx="2698930" cy="415498"/>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9</a:t>
            </a:r>
            <a:r>
              <a:rPr lang="ja-JP" altLang="en-US" sz="1050" dirty="0">
                <a:latin typeface="BIZ UDPゴシック" panose="020B0400000000000000" pitchFamily="50" charset="-128"/>
                <a:ea typeface="BIZ UDPゴシック" panose="020B0400000000000000" pitchFamily="50" charset="-128"/>
              </a:rPr>
              <a:t>　実施後、１週間以内に報告書を栄養士会へ提出する。</a:t>
            </a:r>
            <a:endParaRPr lang="en-US" altLang="ja-JP" sz="1050" dirty="0">
              <a:latin typeface="BIZ UDPゴシック" panose="020B0400000000000000" pitchFamily="50" charset="-128"/>
              <a:ea typeface="BIZ UDPゴシック" panose="020B0400000000000000" pitchFamily="50" charset="-128"/>
            </a:endParaRPr>
          </a:p>
        </p:txBody>
      </p:sp>
      <p:sp>
        <p:nvSpPr>
          <p:cNvPr id="39" name="矢印: 右 38">
            <a:extLst>
              <a:ext uri="{FF2B5EF4-FFF2-40B4-BE49-F238E27FC236}">
                <a16:creationId xmlns:a16="http://schemas.microsoft.com/office/drawing/2014/main" id="{E4617B33-E30B-AFE0-73FC-3E1A8B92BD15}"/>
              </a:ext>
            </a:extLst>
          </p:cNvPr>
          <p:cNvSpPr/>
          <p:nvPr/>
        </p:nvSpPr>
        <p:spPr>
          <a:xfrm rot="10800000">
            <a:off x="7584634" y="5034537"/>
            <a:ext cx="258145" cy="381000"/>
          </a:xfrm>
          <a:prstGeom prst="rightArrow">
            <a:avLst>
              <a:gd name="adj1" fmla="val 50000"/>
              <a:gd name="adj2"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sp>
        <p:nvSpPr>
          <p:cNvPr id="40" name="テキスト ボックス 6">
            <a:extLst>
              <a:ext uri="{FF2B5EF4-FFF2-40B4-BE49-F238E27FC236}">
                <a16:creationId xmlns:a16="http://schemas.microsoft.com/office/drawing/2014/main" id="{CCC27CBE-FE93-4511-5655-CAEB35B49DAF}"/>
              </a:ext>
            </a:extLst>
          </p:cNvPr>
          <p:cNvSpPr txBox="1"/>
          <p:nvPr/>
        </p:nvSpPr>
        <p:spPr>
          <a:xfrm>
            <a:off x="7563913" y="5113670"/>
            <a:ext cx="320040" cy="2476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ja-JP" altLang="en-US" sz="1050" b="1" kern="10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９</a:t>
            </a:r>
            <a:endParaRPr lang="ja-JP" altLang="en-US" sz="1050" kern="10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1" name="テキスト ボックス 40">
            <a:extLst>
              <a:ext uri="{FF2B5EF4-FFF2-40B4-BE49-F238E27FC236}">
                <a16:creationId xmlns:a16="http://schemas.microsoft.com/office/drawing/2014/main" id="{4D479372-2BF2-4FB6-91DA-1F17FE223CED}"/>
              </a:ext>
            </a:extLst>
          </p:cNvPr>
          <p:cNvSpPr txBox="1"/>
          <p:nvPr/>
        </p:nvSpPr>
        <p:spPr>
          <a:xfrm>
            <a:off x="4834515" y="5153571"/>
            <a:ext cx="2719768" cy="415498"/>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10</a:t>
            </a:r>
            <a:r>
              <a:rPr lang="ja-JP" altLang="en-US" sz="1050" dirty="0">
                <a:latin typeface="BIZ UDPゴシック" panose="020B0400000000000000" pitchFamily="50" charset="-128"/>
                <a:ea typeface="BIZ UDPゴシック" panose="020B0400000000000000" pitchFamily="50" charset="-128"/>
              </a:rPr>
              <a:t>　実施報告を受け、依頼主に請求書を送る。</a:t>
            </a:r>
            <a:endParaRPr lang="en-US" altLang="ja-JP" sz="1050" dirty="0">
              <a:latin typeface="BIZ UDPゴシック" panose="020B0400000000000000" pitchFamily="50" charset="-128"/>
              <a:ea typeface="BIZ UDPゴシック" panose="020B0400000000000000" pitchFamily="50" charset="-128"/>
            </a:endParaRPr>
          </a:p>
        </p:txBody>
      </p:sp>
      <p:sp>
        <p:nvSpPr>
          <p:cNvPr id="43" name="矢印: 右 42">
            <a:extLst>
              <a:ext uri="{FF2B5EF4-FFF2-40B4-BE49-F238E27FC236}">
                <a16:creationId xmlns:a16="http://schemas.microsoft.com/office/drawing/2014/main" id="{A39F3871-4F28-C67D-30F3-DDDC75D2994B}"/>
              </a:ext>
            </a:extLst>
          </p:cNvPr>
          <p:cNvSpPr/>
          <p:nvPr/>
        </p:nvSpPr>
        <p:spPr>
          <a:xfrm rot="10800000">
            <a:off x="4435555" y="5310336"/>
            <a:ext cx="391369" cy="381000"/>
          </a:xfrm>
          <a:prstGeom prst="righ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sp>
        <p:nvSpPr>
          <p:cNvPr id="42" name="テキスト ボックス 6">
            <a:extLst>
              <a:ext uri="{FF2B5EF4-FFF2-40B4-BE49-F238E27FC236}">
                <a16:creationId xmlns:a16="http://schemas.microsoft.com/office/drawing/2014/main" id="{2734BAED-EB06-6D39-4B45-EB38CBBDF21E}"/>
              </a:ext>
            </a:extLst>
          </p:cNvPr>
          <p:cNvSpPr txBox="1"/>
          <p:nvPr/>
        </p:nvSpPr>
        <p:spPr>
          <a:xfrm>
            <a:off x="4487281" y="5377011"/>
            <a:ext cx="342900" cy="2476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10</a:t>
            </a:r>
            <a:endParaRPr lang="ja-JP" altLang="en-US" sz="9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AB768A86-D723-AB74-33BB-AF44E4BADE25}"/>
              </a:ext>
            </a:extLst>
          </p:cNvPr>
          <p:cNvSpPr txBox="1"/>
          <p:nvPr/>
        </p:nvSpPr>
        <p:spPr>
          <a:xfrm>
            <a:off x="1700384" y="5569069"/>
            <a:ext cx="2688065" cy="253916"/>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11</a:t>
            </a:r>
            <a:r>
              <a:rPr lang="ja-JP" altLang="en-US" sz="1050" dirty="0">
                <a:latin typeface="BIZ UDPゴシック" panose="020B0400000000000000" pitchFamily="50" charset="-128"/>
                <a:ea typeface="BIZ UDPゴシック" panose="020B0400000000000000" pitchFamily="50" charset="-128"/>
              </a:rPr>
              <a:t>　請求書を受け、報酬（謝金）を振り込む。</a:t>
            </a:r>
          </a:p>
        </p:txBody>
      </p:sp>
      <p:sp>
        <p:nvSpPr>
          <p:cNvPr id="46" name="矢印: 右 45">
            <a:extLst>
              <a:ext uri="{FF2B5EF4-FFF2-40B4-BE49-F238E27FC236}">
                <a16:creationId xmlns:a16="http://schemas.microsoft.com/office/drawing/2014/main" id="{00EC66A2-75E4-6115-6353-A24E9B4F6619}"/>
              </a:ext>
            </a:extLst>
          </p:cNvPr>
          <p:cNvSpPr/>
          <p:nvPr/>
        </p:nvSpPr>
        <p:spPr>
          <a:xfrm>
            <a:off x="4445626" y="5777287"/>
            <a:ext cx="398107" cy="381000"/>
          </a:xfrm>
          <a:prstGeom prst="rightArrow">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sp>
        <p:nvSpPr>
          <p:cNvPr id="45" name="テキスト ボックス 6">
            <a:extLst>
              <a:ext uri="{FF2B5EF4-FFF2-40B4-BE49-F238E27FC236}">
                <a16:creationId xmlns:a16="http://schemas.microsoft.com/office/drawing/2014/main" id="{FFFCC66E-7912-3811-FE21-45E7D7D57F11}"/>
              </a:ext>
            </a:extLst>
          </p:cNvPr>
          <p:cNvSpPr txBox="1"/>
          <p:nvPr/>
        </p:nvSpPr>
        <p:spPr>
          <a:xfrm>
            <a:off x="4463979" y="5859443"/>
            <a:ext cx="365760" cy="2476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105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11</a:t>
            </a:r>
            <a:endPar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7" name="テキスト ボックス 46">
            <a:extLst>
              <a:ext uri="{FF2B5EF4-FFF2-40B4-BE49-F238E27FC236}">
                <a16:creationId xmlns:a16="http://schemas.microsoft.com/office/drawing/2014/main" id="{32392C48-EB9D-3360-E12F-073D5351CE05}"/>
              </a:ext>
            </a:extLst>
          </p:cNvPr>
          <p:cNvSpPr txBox="1"/>
          <p:nvPr/>
        </p:nvSpPr>
        <p:spPr>
          <a:xfrm>
            <a:off x="4848468" y="5935699"/>
            <a:ext cx="2719768" cy="415498"/>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12</a:t>
            </a:r>
            <a:r>
              <a:rPr lang="ja-JP" altLang="en-US" sz="1050" dirty="0">
                <a:latin typeface="BIZ UDPゴシック" panose="020B0400000000000000" pitchFamily="50" charset="-128"/>
                <a:ea typeface="BIZ UDPゴシック" panose="020B0400000000000000" pitchFamily="50" charset="-128"/>
              </a:rPr>
              <a:t>　原則、入金確認後、実施者に謝金を振込む。</a:t>
            </a:r>
            <a:endParaRPr lang="en-US" altLang="ja-JP" sz="1050" dirty="0">
              <a:latin typeface="BIZ UDPゴシック" panose="020B0400000000000000" pitchFamily="50" charset="-128"/>
              <a:ea typeface="BIZ UDPゴシック" panose="020B0400000000000000" pitchFamily="50" charset="-128"/>
            </a:endParaRPr>
          </a:p>
        </p:txBody>
      </p:sp>
      <p:sp>
        <p:nvSpPr>
          <p:cNvPr id="48" name="矢印: 右 47">
            <a:extLst>
              <a:ext uri="{FF2B5EF4-FFF2-40B4-BE49-F238E27FC236}">
                <a16:creationId xmlns:a16="http://schemas.microsoft.com/office/drawing/2014/main" id="{82446D9C-74B2-420A-2A73-1A1B5A6A8E98}"/>
              </a:ext>
            </a:extLst>
          </p:cNvPr>
          <p:cNvSpPr/>
          <p:nvPr/>
        </p:nvSpPr>
        <p:spPr>
          <a:xfrm>
            <a:off x="7584633" y="5907364"/>
            <a:ext cx="256221" cy="381000"/>
          </a:xfrm>
          <a:prstGeom prst="righ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sp>
        <p:nvSpPr>
          <p:cNvPr id="49" name="テキスト ボックス 6">
            <a:extLst>
              <a:ext uri="{FF2B5EF4-FFF2-40B4-BE49-F238E27FC236}">
                <a16:creationId xmlns:a16="http://schemas.microsoft.com/office/drawing/2014/main" id="{5699A3CF-D4C3-A839-CFCC-85295B656B27}"/>
              </a:ext>
            </a:extLst>
          </p:cNvPr>
          <p:cNvSpPr txBox="1"/>
          <p:nvPr/>
        </p:nvSpPr>
        <p:spPr>
          <a:xfrm>
            <a:off x="7529268" y="5974781"/>
            <a:ext cx="365760" cy="2476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10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12</a:t>
            </a:r>
            <a:endPar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0" name="テキスト ボックス 49">
            <a:extLst>
              <a:ext uri="{FF2B5EF4-FFF2-40B4-BE49-F238E27FC236}">
                <a16:creationId xmlns:a16="http://schemas.microsoft.com/office/drawing/2014/main" id="{26CA1323-E86D-9935-71C0-A9375412E3C5}"/>
              </a:ext>
            </a:extLst>
          </p:cNvPr>
          <p:cNvSpPr txBox="1"/>
          <p:nvPr/>
        </p:nvSpPr>
        <p:spPr>
          <a:xfrm>
            <a:off x="7873405" y="5980135"/>
            <a:ext cx="2464986" cy="253916"/>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13</a:t>
            </a:r>
            <a:r>
              <a:rPr lang="ja-JP" altLang="en-US" sz="1050" dirty="0">
                <a:latin typeface="BIZ UDPゴシック" panose="020B0400000000000000" pitchFamily="50" charset="-128"/>
                <a:ea typeface="BIZ UDPゴシック" panose="020B0400000000000000" pitchFamily="50" charset="-128"/>
              </a:rPr>
              <a:t>　報酬（謝金）の入金を確認。</a:t>
            </a:r>
            <a:endParaRPr lang="en-US" altLang="ja-JP" sz="105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F1B0735A-1A55-903B-9123-EED85A5198C3}"/>
              </a:ext>
            </a:extLst>
          </p:cNvPr>
          <p:cNvSpPr txBox="1"/>
          <p:nvPr/>
        </p:nvSpPr>
        <p:spPr>
          <a:xfrm>
            <a:off x="8471648" y="6472999"/>
            <a:ext cx="1877292" cy="253916"/>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裏面をご確認ください</a:t>
            </a:r>
            <a:endParaRPr lang="en-US" altLang="ja-JP" sz="1050" dirty="0">
              <a:latin typeface="BIZ UDPゴシック" panose="020B0400000000000000" pitchFamily="50" charset="-128"/>
              <a:ea typeface="BIZ UDPゴシック" panose="020B0400000000000000" pitchFamily="50" charset="-128"/>
            </a:endParaRPr>
          </a:p>
        </p:txBody>
      </p:sp>
      <p:sp>
        <p:nvSpPr>
          <p:cNvPr id="8" name="楕円 7">
            <a:extLst>
              <a:ext uri="{FF2B5EF4-FFF2-40B4-BE49-F238E27FC236}">
                <a16:creationId xmlns:a16="http://schemas.microsoft.com/office/drawing/2014/main" id="{9D676BF6-C75F-4F20-AC8E-E3A8F2A1D345}"/>
              </a:ext>
            </a:extLst>
          </p:cNvPr>
          <p:cNvSpPr/>
          <p:nvPr/>
        </p:nvSpPr>
        <p:spPr>
          <a:xfrm>
            <a:off x="1938832" y="1773449"/>
            <a:ext cx="2325279" cy="42333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400" b="1"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依</a:t>
            </a:r>
            <a:r>
              <a:rPr lang="en-US" altLang="ja-JP" sz="1400" b="1"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1"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頼</a:t>
            </a:r>
            <a:r>
              <a:rPr lang="en-US" altLang="ja-JP" sz="1400" b="1"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1"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者</a:t>
            </a:r>
            <a:endParaRPr lang="ja-JP" altLang="en-US" sz="1400" b="1"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pic>
        <p:nvPicPr>
          <p:cNvPr id="61" name="図 60">
            <a:extLst>
              <a:ext uri="{FF2B5EF4-FFF2-40B4-BE49-F238E27FC236}">
                <a16:creationId xmlns:a16="http://schemas.microsoft.com/office/drawing/2014/main" id="{773226B0-09B1-FBA7-CD6F-E2D8ACB93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776" y="1027792"/>
            <a:ext cx="951225" cy="829092"/>
          </a:xfrm>
          <a:prstGeom prst="rect">
            <a:avLst/>
          </a:prstGeom>
        </p:spPr>
      </p:pic>
      <p:pic>
        <p:nvPicPr>
          <p:cNvPr id="63" name="図 62">
            <a:extLst>
              <a:ext uri="{FF2B5EF4-FFF2-40B4-BE49-F238E27FC236}">
                <a16:creationId xmlns:a16="http://schemas.microsoft.com/office/drawing/2014/main" id="{DACC688D-399E-9833-303B-24DE4A18E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2235" y="1022741"/>
            <a:ext cx="1201271" cy="805956"/>
          </a:xfrm>
          <a:prstGeom prst="rect">
            <a:avLst/>
          </a:prstGeom>
        </p:spPr>
      </p:pic>
      <p:pic>
        <p:nvPicPr>
          <p:cNvPr id="65" name="図 64">
            <a:extLst>
              <a:ext uri="{FF2B5EF4-FFF2-40B4-BE49-F238E27FC236}">
                <a16:creationId xmlns:a16="http://schemas.microsoft.com/office/drawing/2014/main" id="{FB37188E-2B15-42DD-716F-488BEE934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1119" y="1058145"/>
            <a:ext cx="865444" cy="770837"/>
          </a:xfrm>
          <a:prstGeom prst="rect">
            <a:avLst/>
          </a:prstGeom>
        </p:spPr>
      </p:pic>
      <p:grpSp>
        <p:nvGrpSpPr>
          <p:cNvPr id="2" name="グループ化 1">
            <a:extLst>
              <a:ext uri="{FF2B5EF4-FFF2-40B4-BE49-F238E27FC236}">
                <a16:creationId xmlns:a16="http://schemas.microsoft.com/office/drawing/2014/main" id="{4A7632CD-A47D-8059-6B3C-1862B06DF45B}"/>
              </a:ext>
            </a:extLst>
          </p:cNvPr>
          <p:cNvGrpSpPr/>
          <p:nvPr/>
        </p:nvGrpSpPr>
        <p:grpSpPr>
          <a:xfrm>
            <a:off x="23566" y="-624"/>
            <a:ext cx="12168433" cy="629187"/>
            <a:chOff x="23566" y="-624"/>
            <a:chExt cx="12168433" cy="629187"/>
          </a:xfrm>
        </p:grpSpPr>
        <p:sp>
          <p:nvSpPr>
            <p:cNvPr id="3" name="タイトル 6">
              <a:extLst>
                <a:ext uri="{FF2B5EF4-FFF2-40B4-BE49-F238E27FC236}">
                  <a16:creationId xmlns:a16="http://schemas.microsoft.com/office/drawing/2014/main" id="{AD992D7E-B40E-C434-5ED3-11F3B11DC2AF}"/>
                </a:ext>
              </a:extLst>
            </p:cNvPr>
            <p:cNvSpPr txBox="1">
              <a:spLocks/>
            </p:cNvSpPr>
            <p:nvPr/>
          </p:nvSpPr>
          <p:spPr>
            <a:xfrm>
              <a:off x="23566" y="-624"/>
              <a:ext cx="12168433" cy="629187"/>
            </a:xfrm>
            <a:prstGeom prst="rect">
              <a:avLst/>
            </a:prstGeom>
            <a:solidFill>
              <a:schemeClr val="accent2"/>
            </a:solid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chemeClr val="bg1"/>
                  </a:solidFill>
                  <a:latin typeface="BIZ UDPゴシック" panose="020B0400000000000000" pitchFamily="50" charset="-128"/>
                  <a:ea typeface="BIZ UDPゴシック" panose="020B0400000000000000" pitchFamily="50" charset="-128"/>
                </a:rPr>
                <a:t>会員へ配布資料（表面）</a:t>
              </a:r>
            </a:p>
          </p:txBody>
        </p:sp>
        <p:pic>
          <p:nvPicPr>
            <p:cNvPr id="6" name="図 5">
              <a:extLst>
                <a:ext uri="{FF2B5EF4-FFF2-40B4-BE49-F238E27FC236}">
                  <a16:creationId xmlns:a16="http://schemas.microsoft.com/office/drawing/2014/main" id="{D140B641-2660-AB12-D1C3-7E5D8A756D4F}"/>
                </a:ext>
              </a:extLst>
            </p:cNvPr>
            <p:cNvPicPr>
              <a:picLocks noChangeAspect="1"/>
            </p:cNvPicPr>
            <p:nvPr/>
          </p:nvPicPr>
          <p:blipFill>
            <a:blip r:embed="rId5"/>
            <a:stretch>
              <a:fillRect/>
            </a:stretch>
          </p:blipFill>
          <p:spPr>
            <a:xfrm>
              <a:off x="183491" y="0"/>
              <a:ext cx="636691" cy="628563"/>
            </a:xfrm>
            <a:prstGeom prst="rect">
              <a:avLst/>
            </a:prstGeom>
          </p:spPr>
        </p:pic>
      </p:grpSp>
    </p:spTree>
    <p:extLst>
      <p:ext uri="{BB962C8B-B14F-4D97-AF65-F5344CB8AC3E}">
        <p14:creationId xmlns:p14="http://schemas.microsoft.com/office/powerpoint/2010/main" val="130651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5F2AE3C8-5F97-3213-2DA4-422CB59C9400}"/>
              </a:ext>
            </a:extLst>
          </p:cNvPr>
          <p:cNvSpPr/>
          <p:nvPr/>
        </p:nvSpPr>
        <p:spPr>
          <a:xfrm>
            <a:off x="1546411" y="1145933"/>
            <a:ext cx="5120128" cy="4924169"/>
          </a:xfrm>
          <a:prstGeom prst="roundRect">
            <a:avLst/>
          </a:prstGeom>
          <a:ln w="38100">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ja-JP" altLang="en-US" sz="1050" b="1" kern="100" dirty="0">
                <a:latin typeface="BIZ UDPゴシック" panose="020B0400000000000000" pitchFamily="50" charset="-128"/>
                <a:ea typeface="BIZ UDPゴシック" panose="020B0400000000000000" pitchFamily="50" charset="-128"/>
                <a:cs typeface="Times New Roman" panose="02020603050405020304" pitchFamily="18" charset="0"/>
              </a:rPr>
              <a:t>管理栄養士・栄養士倫理綱領</a:t>
            </a:r>
            <a:endPar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50000"/>
              </a:lnSpc>
            </a:pPr>
            <a:endParaRPr lang="en-US" altLang="ja-JP"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本倫理綱領は、すべての人びとの「自己実現をめざし、健やかによりよく生きる」とのニーズに応え、管理栄養士・栄養士が、「栄養の指導」を実践する専門職としての使命と責務を自覚し、その職能の発揮に努めることを社会に対して明示するものである。</a:t>
            </a:r>
          </a:p>
          <a:p>
            <a:pPr>
              <a:lnSpc>
                <a:spcPct val="150000"/>
              </a:lnSpc>
            </a:pPr>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（制定　平成</a:t>
            </a:r>
            <a:r>
              <a:rPr 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14</a:t>
            </a:r>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27</a:t>
            </a:r>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日／改訂　平成</a:t>
            </a:r>
            <a:r>
              <a:rPr 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26</a:t>
            </a:r>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23</a:t>
            </a:r>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日）</a:t>
            </a:r>
          </a:p>
          <a:p>
            <a:pPr algn="just">
              <a:lnSpc>
                <a:spcPct val="150000"/>
              </a:lnSpc>
            </a:pPr>
            <a:r>
              <a:rPr 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１　管理栄養士・栄養士は、保健、医療、福祉及び教育等の分野において、専門職として、この職業の尊厳と責任を自覚し、科学的根拠に裏づけられかつ高度な技術をもって行う「栄養の指導」を実践し、公衆衛生の向上に尽くす。</a:t>
            </a:r>
          </a:p>
          <a:p>
            <a:pPr algn="just">
              <a:lnSpc>
                <a:spcPct val="150000"/>
              </a:lnSpc>
            </a:pPr>
            <a:r>
              <a:rPr 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２　管理栄養士・栄養士は、人びとの人権・人格を尊重し、良心と愛情をもって接するとともに、「栄養の指導」についてよく説明し、信頼を得るように努める。また、互いに尊敬し、同僚及び他の関係者とともに協働してすべての人びとのニーズに応える。</a:t>
            </a:r>
          </a:p>
          <a:p>
            <a:pPr algn="just">
              <a:lnSpc>
                <a:spcPct val="150000"/>
              </a:lnSpc>
            </a:pPr>
            <a:r>
              <a:rPr 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３　管理栄養士・栄養士は、その免許によって「栄養の指導」を実践する権限を与えられた者であり、法規範の遵守及び法秩序の形成に努め、常に自らを律し、職能の発揮に努める。また、生涯にわたり高い知識と技術の水準を維持・向上するよう積極的に研鑽し、人格を高める。</a:t>
            </a:r>
          </a:p>
          <a:p>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　　　　　　　（日本栄養士会　管理栄養士・栄養士倫理綱領より抜粋）</a:t>
            </a:r>
          </a:p>
        </p:txBody>
      </p:sp>
      <p:sp>
        <p:nvSpPr>
          <p:cNvPr id="3" name="四角形: 角を丸くする 2">
            <a:extLst>
              <a:ext uri="{FF2B5EF4-FFF2-40B4-BE49-F238E27FC236}">
                <a16:creationId xmlns:a16="http://schemas.microsoft.com/office/drawing/2014/main" id="{BDA44C55-D3ED-5199-A44D-EB803DCC527C}"/>
              </a:ext>
            </a:extLst>
          </p:cNvPr>
          <p:cNvSpPr/>
          <p:nvPr/>
        </p:nvSpPr>
        <p:spPr>
          <a:xfrm>
            <a:off x="6522782" y="773300"/>
            <a:ext cx="4083425" cy="2675565"/>
          </a:xfrm>
          <a:prstGeom prst="round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altLang="en-US" sz="1050" b="1" kern="100" dirty="0">
                <a:latin typeface="BIZ UDPゴシック" panose="020B0400000000000000" pitchFamily="50" charset="-128"/>
                <a:ea typeface="BIZ UDPゴシック" panose="020B0400000000000000" pitchFamily="50" charset="-128"/>
                <a:cs typeface="Times New Roman" panose="02020603050405020304" pitchFamily="18" charset="0"/>
              </a:rPr>
              <a:t>個人情報の取り扱い</a:t>
            </a:r>
            <a:endPar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050" b="1" kern="100" dirty="0">
                <a:latin typeface="BIZ UDPゴシック" panose="020B0400000000000000" pitchFamily="50" charset="-128"/>
                <a:ea typeface="BIZ UDPゴシック" panose="020B0400000000000000" pitchFamily="50" charset="-128"/>
                <a:cs typeface="Times New Roman" panose="02020603050405020304" pitchFamily="18" charset="0"/>
              </a:rPr>
              <a:t>１　法令の遵守</a:t>
            </a:r>
          </a:p>
          <a:p>
            <a:pPr marR="66675" algn="just"/>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　栄養ケアの業務に関して、個人情報（従業員等の個人情報を含む。）の取得（収集を含む。）、利用、提供、預託、その他の取り扱いを行う場合には、</a:t>
            </a:r>
            <a:r>
              <a:rPr lang="ja-JP" altLang="en-US" sz="105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個人情報保護法その他の法令を遵守</a:t>
            </a:r>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すること。</a:t>
            </a:r>
          </a:p>
          <a:p>
            <a:pPr algn="just"/>
            <a:r>
              <a:rPr 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050" b="1" kern="100" dirty="0">
                <a:latin typeface="BIZ UDPゴシック" panose="020B0400000000000000" pitchFamily="50" charset="-128"/>
                <a:ea typeface="BIZ UDPゴシック" panose="020B0400000000000000" pitchFamily="50" charset="-128"/>
                <a:cs typeface="Times New Roman" panose="02020603050405020304" pitchFamily="18" charset="0"/>
              </a:rPr>
              <a:t>２　事業終了後の取り扱い</a:t>
            </a:r>
          </a:p>
          <a:p>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　事業終了時には、栄養ケアの業務に関する個人情報を含む資料、記憶、媒体等を</a:t>
            </a:r>
            <a:r>
              <a:rPr lang="ja-JP" altLang="en-US" sz="105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返却し、または、廃棄</a:t>
            </a:r>
            <a:r>
              <a:rPr lang="ja-JP" altLang="en-US" sz="1050" kern="100" dirty="0">
                <a:latin typeface="BIZ UDPゴシック" panose="020B0400000000000000" pitchFamily="50" charset="-128"/>
                <a:ea typeface="BIZ UDPゴシック" panose="020B0400000000000000" pitchFamily="50" charset="-128"/>
                <a:cs typeface="Times New Roman" panose="02020603050405020304" pitchFamily="18" charset="0"/>
              </a:rPr>
              <a:t>すること。また、事業実施中に知り得た個人情報の取り扱いは、</a:t>
            </a:r>
            <a:r>
              <a:rPr lang="ja-JP" altLang="en-US" sz="105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事業終了後も</a:t>
            </a:r>
            <a:r>
              <a:rPr lang="ja-JP" altLang="en-US" sz="120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05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個人情報保護法その他の法令を厳守</a:t>
            </a:r>
            <a:r>
              <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すること。</a:t>
            </a:r>
          </a:p>
        </p:txBody>
      </p:sp>
      <p:sp>
        <p:nvSpPr>
          <p:cNvPr id="4" name="四角形: 角を丸くする 3">
            <a:extLst>
              <a:ext uri="{FF2B5EF4-FFF2-40B4-BE49-F238E27FC236}">
                <a16:creationId xmlns:a16="http://schemas.microsoft.com/office/drawing/2014/main" id="{6CD63C9F-A372-8EEE-2F5C-C62E647F6C17}"/>
              </a:ext>
            </a:extLst>
          </p:cNvPr>
          <p:cNvSpPr/>
          <p:nvPr/>
        </p:nvSpPr>
        <p:spPr>
          <a:xfrm>
            <a:off x="6584576" y="3649907"/>
            <a:ext cx="4083425" cy="2750892"/>
          </a:xfrm>
          <a:prstGeom prst="round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ja-JP" altLang="en-US" sz="105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お願い</a:t>
            </a:r>
            <a:endParaRPr lang="en-US" altLang="ja-JP" sz="105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endPar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en-US" sz="105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１　業務実施に関する注意点</a:t>
            </a:r>
            <a:endParaRPr lang="en-US" altLang="ja-JP" sz="105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会員個人に依頼いたします。勤務者は、</a:t>
            </a:r>
            <a:r>
              <a:rPr lang="ja-JP" altLang="en-US" sz="105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副業許可証明の提出</a:t>
            </a:r>
            <a:endParaRPr lang="en-US" altLang="ja-JP" sz="105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en-US" sz="105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　　をお願いします。</a:t>
            </a:r>
            <a:r>
              <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なお、</a:t>
            </a:r>
            <a:r>
              <a:rPr lang="ja-JP" altLang="en-US" sz="105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報酬は、個人へ支払い</a:t>
            </a:r>
            <a:r>
              <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ます。</a:t>
            </a:r>
          </a:p>
          <a:p>
            <a:pPr algn="l"/>
            <a:endParaRPr lang="en-US" altLang="ja-JP"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２　</a:t>
            </a:r>
            <a:r>
              <a:rPr lang="ja-JP" altLang="en-US" sz="105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本会研修の参加</a:t>
            </a:r>
            <a:endParaRPr lang="en-US" altLang="ja-JP" sz="105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05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本会が開催する「資質向上研修」</a:t>
            </a:r>
            <a:r>
              <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にご参加ください。</a:t>
            </a:r>
          </a:p>
          <a:p>
            <a:pPr algn="l"/>
            <a:endParaRPr lang="en-US" altLang="ja-JP"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３　</a:t>
            </a:r>
            <a:r>
              <a:rPr lang="ja-JP" altLang="en-US" sz="105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業務依頼および報告書の提出方法</a:t>
            </a:r>
            <a:endParaRPr lang="en-US" altLang="ja-JP" sz="105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05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E</a:t>
            </a:r>
            <a:r>
              <a:rPr lang="ja-JP" altLang="en-US" sz="105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メール</a:t>
            </a:r>
            <a:r>
              <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で基本おこないます。必ず連絡が取れるメール</a:t>
            </a:r>
            <a:endParaRPr lang="en-US" altLang="ja-JP"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アドレスをご登録ください。</a:t>
            </a:r>
            <a:endParaRPr lang="en-US" altLang="ja-JP"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endParaRPr lang="en-US" altLang="ja-JP"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４　</a:t>
            </a:r>
            <a:r>
              <a:rPr lang="ja-JP" altLang="en-US" sz="105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登録内容の変更</a:t>
            </a:r>
            <a:endParaRPr lang="en-US" altLang="ja-JP" sz="105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速やかに愛知県栄養士会栄養</a:t>
            </a:r>
            <a:r>
              <a:rPr lang="en-US" altLang="ja-JP"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CS</a:t>
            </a:r>
            <a:r>
              <a:rPr lang="ja-JP" altLang="en-US"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事務局へご連絡ください。</a:t>
            </a:r>
            <a:endParaRPr lang="en-US" altLang="ja-JP" sz="105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71F6C047-052F-D92E-1CB3-791F5684A863}"/>
              </a:ext>
            </a:extLst>
          </p:cNvPr>
          <p:cNvSpPr/>
          <p:nvPr/>
        </p:nvSpPr>
        <p:spPr>
          <a:xfrm>
            <a:off x="1694329" y="995081"/>
            <a:ext cx="4805083" cy="530965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02C46F05-1B98-5964-7E71-A7E432CBBA25}"/>
              </a:ext>
            </a:extLst>
          </p:cNvPr>
          <p:cNvSpPr/>
          <p:nvPr/>
        </p:nvSpPr>
        <p:spPr>
          <a:xfrm>
            <a:off x="6584576" y="764656"/>
            <a:ext cx="3959839" cy="2675565"/>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8A06C84B-007E-195E-D437-F33CC16F63E3}"/>
              </a:ext>
            </a:extLst>
          </p:cNvPr>
          <p:cNvSpPr/>
          <p:nvPr/>
        </p:nvSpPr>
        <p:spPr>
          <a:xfrm>
            <a:off x="6584576" y="3608004"/>
            <a:ext cx="3959839" cy="29362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F9653C6D-9266-0F15-7F0B-1ABB26C07E95}"/>
              </a:ext>
            </a:extLst>
          </p:cNvPr>
          <p:cNvGrpSpPr/>
          <p:nvPr/>
        </p:nvGrpSpPr>
        <p:grpSpPr>
          <a:xfrm>
            <a:off x="0" y="-15426"/>
            <a:ext cx="12168433" cy="629187"/>
            <a:chOff x="23566" y="-624"/>
            <a:chExt cx="12168433" cy="629187"/>
          </a:xfrm>
        </p:grpSpPr>
        <p:sp>
          <p:nvSpPr>
            <p:cNvPr id="9" name="タイトル 6">
              <a:extLst>
                <a:ext uri="{FF2B5EF4-FFF2-40B4-BE49-F238E27FC236}">
                  <a16:creationId xmlns:a16="http://schemas.microsoft.com/office/drawing/2014/main" id="{0E833CA9-C666-62BE-D207-94DF1157E78E}"/>
                </a:ext>
              </a:extLst>
            </p:cNvPr>
            <p:cNvSpPr txBox="1">
              <a:spLocks/>
            </p:cNvSpPr>
            <p:nvPr/>
          </p:nvSpPr>
          <p:spPr>
            <a:xfrm>
              <a:off x="23566" y="-624"/>
              <a:ext cx="12168433" cy="629187"/>
            </a:xfrm>
            <a:prstGeom prst="rect">
              <a:avLst/>
            </a:prstGeom>
            <a:solidFill>
              <a:schemeClr val="accent2"/>
            </a:solid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chemeClr val="bg1"/>
                  </a:solidFill>
                  <a:latin typeface="BIZ UDPゴシック" panose="020B0400000000000000" pitchFamily="50" charset="-128"/>
                  <a:ea typeface="BIZ UDPゴシック" panose="020B0400000000000000" pitchFamily="50" charset="-128"/>
                </a:rPr>
                <a:t>会員へ配布資料（裏面）</a:t>
              </a:r>
            </a:p>
          </p:txBody>
        </p:sp>
        <p:pic>
          <p:nvPicPr>
            <p:cNvPr id="10" name="図 9">
              <a:extLst>
                <a:ext uri="{FF2B5EF4-FFF2-40B4-BE49-F238E27FC236}">
                  <a16:creationId xmlns:a16="http://schemas.microsoft.com/office/drawing/2014/main" id="{2DB9D038-0E1A-64CA-D418-2592480D21C0}"/>
                </a:ext>
              </a:extLst>
            </p:cNvPr>
            <p:cNvPicPr>
              <a:picLocks noChangeAspect="1"/>
            </p:cNvPicPr>
            <p:nvPr/>
          </p:nvPicPr>
          <p:blipFill>
            <a:blip r:embed="rId2"/>
            <a:stretch>
              <a:fillRect/>
            </a:stretch>
          </p:blipFill>
          <p:spPr>
            <a:xfrm>
              <a:off x="183491" y="0"/>
              <a:ext cx="636691" cy="628563"/>
            </a:xfrm>
            <a:prstGeom prst="rect">
              <a:avLst/>
            </a:prstGeom>
          </p:spPr>
        </p:pic>
      </p:grpSp>
    </p:spTree>
    <p:extLst>
      <p:ext uri="{BB962C8B-B14F-4D97-AF65-F5344CB8AC3E}">
        <p14:creationId xmlns:p14="http://schemas.microsoft.com/office/powerpoint/2010/main" val="1677985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5956945E-8AA5-D26C-C1B8-92ED5F730254}"/>
              </a:ext>
            </a:extLst>
          </p:cNvPr>
          <p:cNvGrpSpPr/>
          <p:nvPr/>
        </p:nvGrpSpPr>
        <p:grpSpPr>
          <a:xfrm>
            <a:off x="0" y="-15426"/>
            <a:ext cx="12168433" cy="629187"/>
            <a:chOff x="23566" y="-624"/>
            <a:chExt cx="12168433" cy="629187"/>
          </a:xfrm>
        </p:grpSpPr>
        <p:sp>
          <p:nvSpPr>
            <p:cNvPr id="3" name="タイトル 6">
              <a:extLst>
                <a:ext uri="{FF2B5EF4-FFF2-40B4-BE49-F238E27FC236}">
                  <a16:creationId xmlns:a16="http://schemas.microsoft.com/office/drawing/2014/main" id="{4BDAC448-3E98-AA61-B217-C9DED6C9EF7B}"/>
                </a:ext>
              </a:extLst>
            </p:cNvPr>
            <p:cNvSpPr txBox="1">
              <a:spLocks/>
            </p:cNvSpPr>
            <p:nvPr/>
          </p:nvSpPr>
          <p:spPr>
            <a:xfrm>
              <a:off x="23566" y="-624"/>
              <a:ext cx="12168433" cy="629187"/>
            </a:xfrm>
            <a:prstGeom prst="rect">
              <a:avLst/>
            </a:prstGeom>
            <a:solidFill>
              <a:schemeClr val="accent2"/>
            </a:solid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b="1" kern="100" dirty="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本会研修の参加について</a:t>
              </a:r>
              <a:endParaRPr lang="ja-JP" altLang="en-US" sz="3200"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0DA47FA8-C182-E91D-AAB6-D67302A7E958}"/>
                </a:ext>
              </a:extLst>
            </p:cNvPr>
            <p:cNvPicPr>
              <a:picLocks noChangeAspect="1"/>
            </p:cNvPicPr>
            <p:nvPr/>
          </p:nvPicPr>
          <p:blipFill>
            <a:blip r:embed="rId2"/>
            <a:stretch>
              <a:fillRect/>
            </a:stretch>
          </p:blipFill>
          <p:spPr>
            <a:xfrm>
              <a:off x="183491" y="0"/>
              <a:ext cx="636691" cy="628563"/>
            </a:xfrm>
            <a:prstGeom prst="rect">
              <a:avLst/>
            </a:prstGeom>
          </p:spPr>
        </p:pic>
      </p:grpSp>
      <p:sp>
        <p:nvSpPr>
          <p:cNvPr id="6" name="コンテンツ プレースホルダー 5">
            <a:extLst>
              <a:ext uri="{FF2B5EF4-FFF2-40B4-BE49-F238E27FC236}">
                <a16:creationId xmlns:a16="http://schemas.microsoft.com/office/drawing/2014/main" id="{2310B921-0675-DA52-882A-262A0B5628B4}"/>
              </a:ext>
            </a:extLst>
          </p:cNvPr>
          <p:cNvSpPr>
            <a:spLocks noGrp="1"/>
          </p:cNvSpPr>
          <p:nvPr>
            <p:ph idx="1"/>
          </p:nvPr>
        </p:nvSpPr>
        <p:spPr>
          <a:xfrm>
            <a:off x="838200" y="897467"/>
            <a:ext cx="10515600" cy="5279496"/>
          </a:xfrm>
        </p:spPr>
        <p:txBody>
          <a:bodyPr/>
          <a:lstStyle/>
          <a:p>
            <a:pPr marL="514350" indent="-514350">
              <a:lnSpc>
                <a:spcPct val="200000"/>
              </a:lnSpc>
              <a:buFont typeface="+mj-lt"/>
              <a:buAutoNum type="arabicPeriod"/>
            </a:pPr>
            <a:r>
              <a:rPr lang="ja-JP" altLang="en-US" dirty="0">
                <a:latin typeface="BIZ UDPゴシック" panose="020B0400000000000000" pitchFamily="50" charset="-128"/>
                <a:ea typeface="BIZ UDPゴシック" panose="020B0400000000000000" pitchFamily="50" charset="-128"/>
              </a:rPr>
              <a:t>参加者には本会の認定証を発行いたします。</a:t>
            </a:r>
            <a:endParaRPr lang="en-US" altLang="ja-JP"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lang="ja-JP" altLang="en-US" dirty="0">
                <a:latin typeface="BIZ UDPゴシック" panose="020B0400000000000000" pitchFamily="50" charset="-128"/>
                <a:ea typeface="BIZ UDPゴシック" panose="020B0400000000000000" pitchFamily="50" charset="-128"/>
              </a:rPr>
              <a:t>依頼業務の希望者多数の場合は、認定証にて業務従業者選定の要件とさせていただきます。</a:t>
            </a:r>
            <a:endParaRPr lang="en-US" altLang="ja-JP"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lang="ja-JP" altLang="en-US" dirty="0">
                <a:latin typeface="BIZ UDPゴシック" panose="020B0400000000000000" pitchFamily="50" charset="-128"/>
                <a:ea typeface="BIZ UDPゴシック" panose="020B0400000000000000" pitchFamily="50" charset="-128"/>
              </a:rPr>
              <a:t>居宅療養管理指導やデイサービス等の栄養ケアに関する同行研修の参加には、認定証を必須要件とします。</a:t>
            </a:r>
            <a:endParaRPr lang="en-US" altLang="ja-JP"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endParaRPr lang="en-US" altLang="ja-JP" dirty="0">
              <a:latin typeface="BIZ UDPゴシック" panose="020B0400000000000000" pitchFamily="50" charset="-128"/>
              <a:ea typeface="BIZ UDPゴシック" panose="020B0400000000000000" pitchFamily="50" charset="-128"/>
            </a:endParaRPr>
          </a:p>
          <a:p>
            <a:pPr marL="0" indent="0">
              <a:lnSpc>
                <a:spcPct val="200000"/>
              </a:lnSpc>
              <a:buNone/>
            </a:pP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7373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FC51FC7-CD2A-9529-5054-DBAB77DD320C}"/>
              </a:ext>
            </a:extLst>
          </p:cNvPr>
          <p:cNvGrpSpPr/>
          <p:nvPr/>
        </p:nvGrpSpPr>
        <p:grpSpPr>
          <a:xfrm>
            <a:off x="23566" y="-624"/>
            <a:ext cx="12168433" cy="629187"/>
            <a:chOff x="23566" y="-624"/>
            <a:chExt cx="12168433" cy="629187"/>
          </a:xfrm>
        </p:grpSpPr>
        <p:sp>
          <p:nvSpPr>
            <p:cNvPr id="5" name="タイトル 6">
              <a:extLst>
                <a:ext uri="{FF2B5EF4-FFF2-40B4-BE49-F238E27FC236}">
                  <a16:creationId xmlns:a16="http://schemas.microsoft.com/office/drawing/2014/main" id="{FF540DAA-4419-F1AF-5447-D0E42FB162D1}"/>
                </a:ext>
              </a:extLst>
            </p:cNvPr>
            <p:cNvSpPr txBox="1">
              <a:spLocks/>
            </p:cNvSpPr>
            <p:nvPr/>
          </p:nvSpPr>
          <p:spPr>
            <a:xfrm>
              <a:off x="23566" y="-624"/>
              <a:ext cx="12168433" cy="629187"/>
            </a:xfrm>
            <a:prstGeom prst="rect">
              <a:avLst/>
            </a:prstGeom>
            <a:solidFill>
              <a:schemeClr val="accent2"/>
            </a:solid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chemeClr val="bg1"/>
                  </a:solidFill>
                  <a:latin typeface="BIZ UDPゴシック" panose="020B0400000000000000" pitchFamily="50" charset="-128"/>
                  <a:ea typeface="BIZ UDPゴシック" panose="020B0400000000000000" pitchFamily="50" charset="-128"/>
                </a:rPr>
                <a:t>依頼　⇔　栄養</a:t>
              </a:r>
              <a:r>
                <a:rPr lang="en-US" altLang="ja-JP" sz="3200" dirty="0">
                  <a:solidFill>
                    <a:schemeClr val="bg1"/>
                  </a:solidFill>
                  <a:latin typeface="BIZ UDPゴシック" panose="020B0400000000000000" pitchFamily="50" charset="-128"/>
                  <a:ea typeface="BIZ UDPゴシック" panose="020B0400000000000000" pitchFamily="50" charset="-128"/>
                </a:rPr>
                <a:t>CS</a:t>
              </a:r>
              <a:r>
                <a:rPr lang="ja-JP" altLang="en-US" sz="3200" dirty="0">
                  <a:solidFill>
                    <a:schemeClr val="bg1"/>
                  </a:solidFill>
                  <a:latin typeface="BIZ UDPゴシック" panose="020B0400000000000000" pitchFamily="50" charset="-128"/>
                  <a:ea typeface="BIZ UDPゴシック" panose="020B0400000000000000" pitchFamily="50" charset="-128"/>
                </a:rPr>
                <a:t>事務局　→　業務従事者募集</a:t>
              </a:r>
            </a:p>
          </p:txBody>
        </p:sp>
        <p:pic>
          <p:nvPicPr>
            <p:cNvPr id="6" name="図 5">
              <a:extLst>
                <a:ext uri="{FF2B5EF4-FFF2-40B4-BE49-F238E27FC236}">
                  <a16:creationId xmlns:a16="http://schemas.microsoft.com/office/drawing/2014/main" id="{E7DC174B-F331-5E09-5E4A-E8FF936523C7}"/>
                </a:ext>
              </a:extLst>
            </p:cNvPr>
            <p:cNvPicPr>
              <a:picLocks noChangeAspect="1"/>
            </p:cNvPicPr>
            <p:nvPr/>
          </p:nvPicPr>
          <p:blipFill>
            <a:blip r:embed="rId2"/>
            <a:stretch>
              <a:fillRect/>
            </a:stretch>
          </p:blipFill>
          <p:spPr>
            <a:xfrm>
              <a:off x="183491" y="0"/>
              <a:ext cx="636691" cy="628563"/>
            </a:xfrm>
            <a:prstGeom prst="rect">
              <a:avLst/>
            </a:prstGeom>
          </p:spPr>
        </p:pic>
      </p:grpSp>
      <p:pic>
        <p:nvPicPr>
          <p:cNvPr id="7" name="図 6">
            <a:extLst>
              <a:ext uri="{FF2B5EF4-FFF2-40B4-BE49-F238E27FC236}">
                <a16:creationId xmlns:a16="http://schemas.microsoft.com/office/drawing/2014/main" id="{B550398D-EC62-4BC2-EE2E-F737FC0508E3}"/>
              </a:ext>
            </a:extLst>
          </p:cNvPr>
          <p:cNvPicPr>
            <a:picLocks noChangeAspect="1"/>
          </p:cNvPicPr>
          <p:nvPr/>
        </p:nvPicPr>
        <p:blipFill>
          <a:blip r:embed="rId3"/>
          <a:stretch>
            <a:fillRect/>
          </a:stretch>
        </p:blipFill>
        <p:spPr>
          <a:xfrm>
            <a:off x="980107" y="637481"/>
            <a:ext cx="10686959" cy="6135851"/>
          </a:xfrm>
          <a:prstGeom prst="rect">
            <a:avLst/>
          </a:prstGeom>
        </p:spPr>
      </p:pic>
    </p:spTree>
    <p:extLst>
      <p:ext uri="{BB962C8B-B14F-4D97-AF65-F5344CB8AC3E}">
        <p14:creationId xmlns:p14="http://schemas.microsoft.com/office/powerpoint/2010/main" val="393641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FC51FC7-CD2A-9529-5054-DBAB77DD320C}"/>
              </a:ext>
            </a:extLst>
          </p:cNvPr>
          <p:cNvGrpSpPr/>
          <p:nvPr/>
        </p:nvGrpSpPr>
        <p:grpSpPr>
          <a:xfrm>
            <a:off x="23566" y="-624"/>
            <a:ext cx="12168433" cy="629187"/>
            <a:chOff x="23566" y="-624"/>
            <a:chExt cx="12168433" cy="629187"/>
          </a:xfrm>
        </p:grpSpPr>
        <p:sp>
          <p:nvSpPr>
            <p:cNvPr id="5" name="タイトル 6">
              <a:extLst>
                <a:ext uri="{FF2B5EF4-FFF2-40B4-BE49-F238E27FC236}">
                  <a16:creationId xmlns:a16="http://schemas.microsoft.com/office/drawing/2014/main" id="{FF540DAA-4419-F1AF-5447-D0E42FB162D1}"/>
                </a:ext>
              </a:extLst>
            </p:cNvPr>
            <p:cNvSpPr txBox="1">
              <a:spLocks/>
            </p:cNvSpPr>
            <p:nvPr/>
          </p:nvSpPr>
          <p:spPr>
            <a:xfrm>
              <a:off x="23566" y="-624"/>
              <a:ext cx="12168433" cy="629187"/>
            </a:xfrm>
            <a:prstGeom prst="rect">
              <a:avLst/>
            </a:prstGeom>
            <a:solidFill>
              <a:schemeClr val="accent2"/>
            </a:solid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chemeClr val="bg1"/>
                  </a:solidFill>
                  <a:latin typeface="BIZ UDPゴシック" panose="020B0400000000000000" pitchFamily="50" charset="-128"/>
                  <a:ea typeface="BIZ UDPゴシック" panose="020B0400000000000000" pitchFamily="50" charset="-128"/>
                </a:rPr>
                <a:t>依頼　⇔　業務従事者（担当栄養士）　⇔　栄養</a:t>
              </a:r>
              <a:r>
                <a:rPr lang="en-US" altLang="ja-JP" sz="3200" dirty="0">
                  <a:solidFill>
                    <a:schemeClr val="bg1"/>
                  </a:solidFill>
                  <a:latin typeface="BIZ UDPゴシック" panose="020B0400000000000000" pitchFamily="50" charset="-128"/>
                  <a:ea typeface="BIZ UDPゴシック" panose="020B0400000000000000" pitchFamily="50" charset="-128"/>
                </a:rPr>
                <a:t>CS</a:t>
              </a:r>
              <a:r>
                <a:rPr lang="ja-JP" altLang="en-US" sz="3200" dirty="0">
                  <a:solidFill>
                    <a:schemeClr val="bg1"/>
                  </a:solidFill>
                  <a:latin typeface="BIZ UDPゴシック" panose="020B0400000000000000" pitchFamily="50" charset="-128"/>
                  <a:ea typeface="BIZ UDPゴシック" panose="020B0400000000000000" pitchFamily="50" charset="-128"/>
                </a:rPr>
                <a:t>事務局</a:t>
              </a:r>
            </a:p>
          </p:txBody>
        </p:sp>
        <p:pic>
          <p:nvPicPr>
            <p:cNvPr id="6" name="図 5">
              <a:extLst>
                <a:ext uri="{FF2B5EF4-FFF2-40B4-BE49-F238E27FC236}">
                  <a16:creationId xmlns:a16="http://schemas.microsoft.com/office/drawing/2014/main" id="{E7DC174B-F331-5E09-5E4A-E8FF936523C7}"/>
                </a:ext>
              </a:extLst>
            </p:cNvPr>
            <p:cNvPicPr>
              <a:picLocks noChangeAspect="1"/>
            </p:cNvPicPr>
            <p:nvPr/>
          </p:nvPicPr>
          <p:blipFill>
            <a:blip r:embed="rId2"/>
            <a:stretch>
              <a:fillRect/>
            </a:stretch>
          </p:blipFill>
          <p:spPr>
            <a:xfrm>
              <a:off x="183491" y="0"/>
              <a:ext cx="636691" cy="628563"/>
            </a:xfrm>
            <a:prstGeom prst="rect">
              <a:avLst/>
            </a:prstGeom>
          </p:spPr>
        </p:pic>
      </p:grpSp>
      <p:pic>
        <p:nvPicPr>
          <p:cNvPr id="7" name="図 6">
            <a:extLst>
              <a:ext uri="{FF2B5EF4-FFF2-40B4-BE49-F238E27FC236}">
                <a16:creationId xmlns:a16="http://schemas.microsoft.com/office/drawing/2014/main" id="{C05CC258-4A2A-A349-309C-E68E5BC622FD}"/>
              </a:ext>
            </a:extLst>
          </p:cNvPr>
          <p:cNvPicPr>
            <a:picLocks noChangeAspect="1"/>
          </p:cNvPicPr>
          <p:nvPr/>
        </p:nvPicPr>
        <p:blipFill>
          <a:blip r:embed="rId3"/>
          <a:stretch>
            <a:fillRect/>
          </a:stretch>
        </p:blipFill>
        <p:spPr>
          <a:xfrm>
            <a:off x="1132115" y="628563"/>
            <a:ext cx="10392228" cy="6091551"/>
          </a:xfrm>
          <a:prstGeom prst="rect">
            <a:avLst/>
          </a:prstGeom>
        </p:spPr>
      </p:pic>
    </p:spTree>
    <p:extLst>
      <p:ext uri="{BB962C8B-B14F-4D97-AF65-F5344CB8AC3E}">
        <p14:creationId xmlns:p14="http://schemas.microsoft.com/office/powerpoint/2010/main" val="266684716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1081</Words>
  <Application>Microsoft Office PowerPoint</Application>
  <PresentationFormat>ワイド画面</PresentationFormat>
  <Paragraphs>114</Paragraphs>
  <Slides>9</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BIZ UDPゴシック</vt:lpstr>
      <vt:lpstr>游ゴシック</vt:lpstr>
      <vt:lpstr>游ゴシック Light</vt:lpstr>
      <vt:lpstr>Arial</vt:lpstr>
      <vt:lpstr>Office テーマ</vt:lpstr>
      <vt:lpstr>公益社団法人愛知県栄養士会 栄養ケア・ステーション</vt:lpstr>
      <vt:lpstr>PowerPoint プレゼンテーション</vt:lpstr>
      <vt:lpstr>在宅医療・介護運営委員　地区（副）ブロック長</vt:lpstr>
      <vt:lpstr>在宅医療・介護運営委員会地区割エリア表</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保健事業と介護予防の一体的な実施のための 遠隔栄養ケア版栄養パトロール</dc:title>
  <dc:creator>奥村　圭子</dc:creator>
  <cp:lastModifiedBy>奥村　圭子</cp:lastModifiedBy>
  <cp:revision>15</cp:revision>
  <dcterms:created xsi:type="dcterms:W3CDTF">2023-06-06T02:46:59Z</dcterms:created>
  <dcterms:modified xsi:type="dcterms:W3CDTF">2024-07-24T15:09:58Z</dcterms:modified>
</cp:coreProperties>
</file>