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</p:sldMasterIdLst>
  <p:sldIdLst>
    <p:sldId id="259" r:id="rId2"/>
    <p:sldId id="258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A2BE"/>
    <a:srgbClr val="FFFF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61B63A-C3C6-41C8-8A8C-AD07BB9547F6}" v="4" dt="2026-02-13T07:34:04.2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116" autoAdjust="0"/>
    <p:restoredTop sz="94660"/>
  </p:normalViewPr>
  <p:slideViewPr>
    <p:cSldViewPr snapToGrid="0">
      <p:cViewPr varScale="1">
        <p:scale>
          <a:sx n="40" d="100"/>
          <a:sy n="40" d="100"/>
        </p:scale>
        <p:origin x="1812" y="2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えりか たかはし" userId="cc73a63ec17f6128" providerId="LiveId" clId="{B188E779-CDB9-43B8-9A27-99A7FC6E1678}"/>
    <pc:docChg chg="modSld">
      <pc:chgData name="えりか たかはし" userId="cc73a63ec17f6128" providerId="LiveId" clId="{B188E779-CDB9-43B8-9A27-99A7FC6E1678}" dt="2026-02-20T06:17:28.927" v="172" actId="6549"/>
      <pc:docMkLst>
        <pc:docMk/>
      </pc:docMkLst>
      <pc:sldChg chg="modSp mod">
        <pc:chgData name="えりか たかはし" userId="cc73a63ec17f6128" providerId="LiveId" clId="{B188E779-CDB9-43B8-9A27-99A7FC6E1678}" dt="2026-02-20T06:17:28.927" v="172" actId="6549"/>
        <pc:sldMkLst>
          <pc:docMk/>
          <pc:sldMk cId="1778290964" sldId="259"/>
        </pc:sldMkLst>
        <pc:spChg chg="mod">
          <ac:chgData name="えりか たかはし" userId="cc73a63ec17f6128" providerId="LiveId" clId="{B188E779-CDB9-43B8-9A27-99A7FC6E1678}" dt="2026-02-20T06:17:19.141" v="164" actId="20577"/>
          <ac:spMkLst>
            <pc:docMk/>
            <pc:sldMk cId="1778290964" sldId="259"/>
            <ac:spMk id="17" creationId="{B3E14F9B-B5E4-0D88-9705-3B00BBCBB209}"/>
          </ac:spMkLst>
        </pc:spChg>
        <pc:spChg chg="mod">
          <ac:chgData name="えりか たかはし" userId="cc73a63ec17f6128" providerId="LiveId" clId="{B188E779-CDB9-43B8-9A27-99A7FC6E1678}" dt="2026-02-13T07:34:54.052" v="159" actId="207"/>
          <ac:spMkLst>
            <pc:docMk/>
            <pc:sldMk cId="1778290964" sldId="259"/>
            <ac:spMk id="19" creationId="{B86E71C9-7E31-7E76-3179-E8AA438933F8}"/>
          </ac:spMkLst>
        </pc:spChg>
        <pc:spChg chg="mod">
          <ac:chgData name="えりか たかはし" userId="cc73a63ec17f6128" providerId="LiveId" clId="{B188E779-CDB9-43B8-9A27-99A7FC6E1678}" dt="2026-02-20T06:17:28.927" v="172" actId="6549"/>
          <ac:spMkLst>
            <pc:docMk/>
            <pc:sldMk cId="1778290964" sldId="259"/>
            <ac:spMk id="22" creationId="{22AE5D1D-FE30-0069-84EC-4E3EBD77900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6858002" cy="9906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66" name="Group 65"/>
          <p:cNvGrpSpPr/>
          <p:nvPr/>
        </p:nvGrpSpPr>
        <p:grpSpPr>
          <a:xfrm>
            <a:off x="0" y="1"/>
            <a:ext cx="1728788" cy="9906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67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68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9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0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71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2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3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4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5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6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7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8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9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0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1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2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3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4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5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6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7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8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9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0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1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2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3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4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5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96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7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8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9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0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1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2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3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4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5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6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7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08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9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0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1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2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3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4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5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6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7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8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9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0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5179" y="1621191"/>
            <a:ext cx="4945261" cy="3448756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5179" y="5202944"/>
            <a:ext cx="4945261" cy="2391656"/>
          </a:xfrm>
        </p:spPr>
        <p:txBody>
          <a:bodyPr>
            <a:normAutofit/>
          </a:bodyPr>
          <a:lstStyle>
            <a:lvl1pPr marL="0" indent="0" algn="l">
              <a:buNone/>
              <a:defRPr sz="1500" cap="all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350789" y="7814737"/>
            <a:ext cx="1543050" cy="527403"/>
          </a:xfrm>
        </p:spPr>
        <p:txBody>
          <a:bodyPr/>
          <a:lstStyle/>
          <a:p>
            <a:fld id="{EB0F7B43-DB63-4211-9A15-9D0A1F577E5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25178" y="7814737"/>
            <a:ext cx="2882749" cy="527403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936703" y="7814734"/>
            <a:ext cx="433738" cy="527403"/>
          </a:xfrm>
        </p:spPr>
        <p:txBody>
          <a:bodyPr/>
          <a:lstStyle/>
          <a:p>
            <a:fld id="{D5C761FF-79C6-4CB9-AAA2-3A1CE7AD8D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8003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パノラマ写真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043" y="6217850"/>
            <a:ext cx="5575700" cy="1183513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043" y="875949"/>
            <a:ext cx="5575700" cy="4766346"/>
          </a:xfrm>
          <a:prstGeom prst="round2DiagRect">
            <a:avLst>
              <a:gd name="adj1" fmla="val 5101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400"/>
            </a:lvl1pPr>
          </a:lstStyle>
          <a:p>
            <a:pPr marL="0" lvl="0" indent="0">
              <a:buNone/>
            </a:pPr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2018" y="7401362"/>
            <a:ext cx="5574858" cy="985793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F7B43-DB63-4211-9A15-9D0A1F577E5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761FF-79C6-4CB9-AAA2-3A1CE7AD8D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3336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070" y="880533"/>
            <a:ext cx="5572100" cy="4953000"/>
          </a:xfrm>
        </p:spPr>
        <p:txBody>
          <a:bodyPr anchor="ctr">
            <a:normAutofit/>
          </a:bodyPr>
          <a:lstStyle>
            <a:lvl1pPr>
              <a:defRPr sz="27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2044" y="6383867"/>
            <a:ext cx="5571258" cy="1981199"/>
          </a:xfrm>
        </p:spPr>
        <p:txBody>
          <a:bodyPr anchor="ctr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F7B43-DB63-4211-9A15-9D0A1F577E5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761FF-79C6-4CB9-AAA2-3A1CE7AD8D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2569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494" y="880534"/>
            <a:ext cx="5232798" cy="3969953"/>
          </a:xfrm>
        </p:spPr>
        <p:txBody>
          <a:bodyPr anchor="ctr">
            <a:normAutofit/>
          </a:bodyPr>
          <a:lstStyle>
            <a:lvl1pPr>
              <a:defRPr sz="27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67863" y="4861360"/>
            <a:ext cx="4923168" cy="792954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2043" y="6225439"/>
            <a:ext cx="5572127" cy="2151494"/>
          </a:xfrm>
        </p:spPr>
        <p:txBody>
          <a:bodyPr anchor="ctr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F7B43-DB63-4211-9A15-9D0A1F577E5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761FF-79C6-4CB9-AAA2-3A1CE7AD8DBD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2" name="TextBox 51"/>
          <p:cNvSpPr txBox="1"/>
          <p:nvPr/>
        </p:nvSpPr>
        <p:spPr>
          <a:xfrm>
            <a:off x="522434" y="1037773"/>
            <a:ext cx="342900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863105" y="3993849"/>
            <a:ext cx="342900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458054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044" y="3082506"/>
            <a:ext cx="5572126" cy="3628206"/>
          </a:xfrm>
        </p:spPr>
        <p:txBody>
          <a:bodyPr anchor="b">
            <a:normAutofit/>
          </a:bodyPr>
          <a:lstStyle>
            <a:lvl1pPr>
              <a:defRPr sz="27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2018" y="6727724"/>
            <a:ext cx="5571284" cy="1647597"/>
          </a:xfrm>
        </p:spPr>
        <p:txBody>
          <a:bodyPr anchor="t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F7B43-DB63-4211-9A15-9D0A1F577E5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761FF-79C6-4CB9-AAA2-3A1CE7AD8D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58393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42046" y="880533"/>
            <a:ext cx="5572124" cy="275166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42043" y="3863113"/>
            <a:ext cx="1798256" cy="9906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1500" b="0" cap="all" baseline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42044" y="4853713"/>
            <a:ext cx="1797324" cy="351135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39557" y="3867695"/>
            <a:ext cx="1791217" cy="9906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1500" b="0" cap="all" baseline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539556" y="4858295"/>
            <a:ext cx="1791719" cy="351135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416999" y="3863113"/>
            <a:ext cx="1797170" cy="9906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1500" b="0" cap="all" baseline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4416999" y="4853713"/>
            <a:ext cx="1797170" cy="351135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F7B43-DB63-4211-9A15-9D0A1F577E5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761FF-79C6-4CB9-AAA2-3A1CE7AD8D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08417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つの画像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42045" y="880533"/>
            <a:ext cx="5572124" cy="275166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42045" y="6362194"/>
            <a:ext cx="1797323" cy="832378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1500" b="0" cap="all" baseline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42045" y="3852331"/>
            <a:ext cx="1797323" cy="2201333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350" dirty="0"/>
            </a:lvl1pPr>
          </a:lstStyle>
          <a:p>
            <a:pPr marL="0" lvl="0" indent="0">
              <a:buNone/>
            </a:pPr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42045" y="7194575"/>
            <a:ext cx="1797323" cy="118132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25093" y="6362194"/>
            <a:ext cx="1800225" cy="832378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1500" b="0" cap="all" baseline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525093" y="3852331"/>
            <a:ext cx="1799404" cy="2201333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350" dirty="0"/>
            </a:lvl1pPr>
          </a:lstStyle>
          <a:p>
            <a:pPr marL="0" lvl="0" indent="0">
              <a:buNone/>
            </a:pPr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524271" y="7194571"/>
            <a:ext cx="1800225" cy="1170494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417070" y="6362193"/>
            <a:ext cx="1794792" cy="832378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1500" b="0" cap="all" baseline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4417000" y="3852331"/>
            <a:ext cx="1797170" cy="2201333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350" dirty="0"/>
            </a:lvl1pPr>
          </a:lstStyle>
          <a:p>
            <a:pPr marL="0" lvl="0" indent="0">
              <a:buNone/>
            </a:pPr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4416999" y="7194569"/>
            <a:ext cx="1797170" cy="117049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F7B43-DB63-4211-9A15-9D0A1F577E5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cap="all" baseline="0"/>
            </a:lvl1pPr>
          </a:lstStyle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761FF-79C6-4CB9-AAA2-3A1CE7AD8D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29849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F7B43-DB63-4211-9A15-9D0A1F577E5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761FF-79C6-4CB9-AAA2-3A1CE7AD8D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45382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86351" y="880534"/>
            <a:ext cx="1127819" cy="748453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2043" y="880534"/>
            <a:ext cx="4358582" cy="748453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F7B43-DB63-4211-9A15-9D0A1F577E5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761FF-79C6-4CB9-AAA2-3A1CE7AD8D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5778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1"/>
          <p:cNvSpPr>
            <a:spLocks noGrp="1"/>
          </p:cNvSpPr>
          <p:nvPr>
            <p:ph type="title"/>
          </p:nvPr>
        </p:nvSpPr>
        <p:spPr>
          <a:xfrm>
            <a:off x="642046" y="893415"/>
            <a:ext cx="5572124" cy="213571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8" name="Content Placeholder 2"/>
          <p:cNvSpPr>
            <a:spLocks noGrp="1"/>
          </p:cNvSpPr>
          <p:nvPr>
            <p:ph idx="1"/>
          </p:nvPr>
        </p:nvSpPr>
        <p:spPr>
          <a:xfrm>
            <a:off x="642046" y="3249259"/>
            <a:ext cx="5572124" cy="511580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9" name="Date Placeholder 3"/>
          <p:cNvSpPr>
            <a:spLocks noGrp="1"/>
          </p:cNvSpPr>
          <p:nvPr>
            <p:ph type="dt" sz="half" idx="10"/>
          </p:nvPr>
        </p:nvSpPr>
        <p:spPr>
          <a:xfrm>
            <a:off x="4194518" y="8498067"/>
            <a:ext cx="1543050" cy="527403"/>
          </a:xfrm>
        </p:spPr>
        <p:txBody>
          <a:bodyPr/>
          <a:lstStyle/>
          <a:p>
            <a:fld id="{EB0F7B43-DB63-4211-9A15-9D0A1F577E5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42044" y="8498066"/>
            <a:ext cx="3509612" cy="527403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5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80431" y="8498065"/>
            <a:ext cx="433738" cy="527403"/>
          </a:xfrm>
        </p:spPr>
        <p:txBody>
          <a:bodyPr/>
          <a:lstStyle/>
          <a:p>
            <a:fld id="{D5C761FF-79C6-4CB9-AAA2-3A1CE7AD8D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2283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044" y="2049995"/>
            <a:ext cx="5572125" cy="4120620"/>
          </a:xfrm>
        </p:spPr>
        <p:txBody>
          <a:bodyPr anchor="b">
            <a:normAutofit/>
          </a:bodyPr>
          <a:lstStyle>
            <a:lvl1pPr>
              <a:defRPr sz="27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2044" y="6390745"/>
            <a:ext cx="5572125" cy="1985788"/>
          </a:xfrm>
        </p:spPr>
        <p:txBody>
          <a:bodyPr>
            <a:normAutofit/>
          </a:bodyPr>
          <a:lstStyle>
            <a:lvl1pPr marL="0" indent="0">
              <a:buNone/>
              <a:defRPr sz="135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F7B43-DB63-4211-9A15-9D0A1F577E5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761FF-79C6-4CB9-AAA2-3A1CE7AD8D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5906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2044" y="3249258"/>
            <a:ext cx="2744094" cy="511580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9258"/>
            <a:ext cx="2742306" cy="511580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F7B43-DB63-4211-9A15-9D0A1F577E5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761FF-79C6-4CB9-AAA2-3A1CE7AD8D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0860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044" y="894295"/>
            <a:ext cx="5572125" cy="213483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177" y="3249258"/>
            <a:ext cx="2576962" cy="1190095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1800" b="0" cap="all" baseline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2044" y="4439353"/>
            <a:ext cx="2744095" cy="392571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38994" y="3249256"/>
            <a:ext cx="2575174" cy="1190095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1800" b="0" cap="all" baseline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39353"/>
            <a:ext cx="2742306" cy="392571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F7B43-DB63-4211-9A15-9D0A1F577E5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761FF-79C6-4CB9-AAA2-3A1CE7AD8D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3540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F7B43-DB63-4211-9A15-9D0A1F577E5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761FF-79C6-4CB9-AAA2-3A1CE7AD8D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0791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F7B43-DB63-4211-9A15-9D0A1F577E5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761FF-79C6-4CB9-AAA2-3A1CE7AD8D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7321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022" y="880535"/>
            <a:ext cx="2169021" cy="236872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0363" y="856073"/>
            <a:ext cx="3313805" cy="7508994"/>
          </a:xfrm>
        </p:spPr>
        <p:txBody>
          <a:bodyPr anchor="ctr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022" y="3249258"/>
            <a:ext cx="2169021" cy="5115809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F7B43-DB63-4211-9A15-9D0A1F577E5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761FF-79C6-4CB9-AAA2-3A1CE7AD8D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9556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046" y="880533"/>
            <a:ext cx="2815472" cy="2368724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624650" y="880533"/>
            <a:ext cx="2589520" cy="7484536"/>
          </a:xfrm>
          <a:prstGeom prst="round2DiagRect">
            <a:avLst>
              <a:gd name="adj1" fmla="val 6074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2400"/>
            </a:lvl1pPr>
          </a:lstStyle>
          <a:p>
            <a:pPr marL="0" lvl="0" indent="0">
              <a:buNone/>
            </a:pPr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2044" y="3249258"/>
            <a:ext cx="2815473" cy="5115809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F7B43-DB63-4211-9A15-9D0A1F577E5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761FF-79C6-4CB9-AAA2-3A1CE7AD8D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1109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6858002" cy="9906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0716" y="1"/>
            <a:ext cx="6781331" cy="9906001"/>
            <a:chOff x="-14288" y="0"/>
            <a:chExt cx="9041774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8352798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046" y="893415"/>
            <a:ext cx="5572124" cy="21357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2046" y="3249259"/>
            <a:ext cx="5572124" cy="51158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94518" y="849806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0F7B43-DB63-4211-9A15-9D0A1F577E5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42044" y="8498066"/>
            <a:ext cx="3509612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80431" y="8498065"/>
            <a:ext cx="433738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761FF-79C6-4CB9-AAA2-3A1CE7AD8D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18880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  <p:sldLayoutId id="2147483810" r:id="rId12"/>
    <p:sldLayoutId id="2147483811" r:id="rId13"/>
    <p:sldLayoutId id="2147483812" r:id="rId14"/>
    <p:sldLayoutId id="2147483813" r:id="rId15"/>
    <p:sldLayoutId id="2147483814" r:id="rId16"/>
    <p:sldLayoutId id="2147483815" r:id="rId17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27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20000"/>
        </a:lnSpc>
        <a:spcBef>
          <a:spcPts val="750"/>
        </a:spcBef>
        <a:buSzPct val="125000"/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20000"/>
        </a:lnSpc>
        <a:spcBef>
          <a:spcPts val="375"/>
        </a:spcBef>
        <a:buSzPct val="125000"/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20000"/>
        </a:lnSpc>
        <a:spcBef>
          <a:spcPts val="375"/>
        </a:spcBef>
        <a:buSzPct val="125000"/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20000"/>
        </a:lnSpc>
        <a:spcBef>
          <a:spcPts val="375"/>
        </a:spcBef>
        <a:buSzPct val="125000"/>
        <a:buFont typeface="Arial" panose="020B0604020202020204" pitchFamily="34" charset="0"/>
        <a:buChar char="•"/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20000"/>
        </a:lnSpc>
        <a:spcBef>
          <a:spcPts val="375"/>
        </a:spcBef>
        <a:buSzPct val="125000"/>
        <a:buFont typeface="Arial" panose="020B0604020202020204" pitchFamily="34" charset="0"/>
        <a:buChar char="•"/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120000"/>
        </a:lnSpc>
        <a:spcBef>
          <a:spcPts val="375"/>
        </a:spcBef>
        <a:buSzPct val="125000"/>
        <a:buFont typeface="Arial" panose="020B0604020202020204" pitchFamily="34" charset="0"/>
        <a:buChar char="•"/>
        <a:defRPr kumimoji="1" sz="10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120000"/>
        </a:lnSpc>
        <a:spcBef>
          <a:spcPts val="375"/>
        </a:spcBef>
        <a:buSzPct val="125000"/>
        <a:buFont typeface="Arial" panose="020B0604020202020204" pitchFamily="34" charset="0"/>
        <a:buChar char="•"/>
        <a:defRPr kumimoji="1" sz="10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120000"/>
        </a:lnSpc>
        <a:spcBef>
          <a:spcPts val="375"/>
        </a:spcBef>
        <a:buSzPct val="125000"/>
        <a:buFont typeface="Arial" panose="020B0604020202020204" pitchFamily="34" charset="0"/>
        <a:buChar char="•"/>
        <a:defRPr kumimoji="1" sz="10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120000"/>
        </a:lnSpc>
        <a:spcBef>
          <a:spcPts val="375"/>
        </a:spcBef>
        <a:buSzPct val="125000"/>
        <a:buFont typeface="Arial" panose="020B0604020202020204" pitchFamily="34" charset="0"/>
        <a:buChar char="•"/>
        <a:defRPr kumimoji="1" sz="10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ae_iryou@yahoo.co.jp?subject=&#24859;&#30693;&#30476;&#26628;&#39178;&#22763;&#20250;&#21307;&#30274;&#37096;&#20250;" TargetMode="External"/><Relationship Id="rId2" Type="http://schemas.openxmlformats.org/officeDocument/2006/relationships/hyperlink" Target="https://app.payvent.net/embedded_forms/show/6927a65f9161bce1478298f1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139461-608C-89B4-8F2C-AB5D31D533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C92FAA4-52C0-D883-233E-F2F6EE6EF7BD}"/>
              </a:ext>
            </a:extLst>
          </p:cNvPr>
          <p:cNvSpPr/>
          <p:nvPr/>
        </p:nvSpPr>
        <p:spPr>
          <a:xfrm>
            <a:off x="118202" y="1304474"/>
            <a:ext cx="6621596" cy="8451828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A89036F-5DDD-A692-F86A-757757C2A981}"/>
              </a:ext>
            </a:extLst>
          </p:cNvPr>
          <p:cNvSpPr/>
          <p:nvPr/>
        </p:nvSpPr>
        <p:spPr>
          <a:xfrm>
            <a:off x="1" y="131562"/>
            <a:ext cx="6858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800" b="1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令和７年度</a:t>
            </a:r>
            <a:r>
              <a:rPr lang="en-US" altLang="ja-JP" sz="2800" b="1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(</a:t>
            </a:r>
            <a:r>
              <a:rPr lang="ja-JP" altLang="en-US" sz="2800" b="1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公社）愛知県栄養士会</a:t>
            </a:r>
            <a:endParaRPr lang="en-US" altLang="ja-JP" sz="2800" b="1" dirty="0">
              <a:solidFill>
                <a:schemeClr val="bg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sz="3600" b="1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医療部会第</a:t>
            </a:r>
            <a:r>
              <a:rPr lang="en-US" altLang="ja-JP" sz="3600" b="1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3</a:t>
            </a:r>
            <a:r>
              <a:rPr lang="ja-JP" altLang="en-US" sz="3600" b="1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回研修会</a:t>
            </a:r>
            <a:r>
              <a:rPr lang="ja-JP" altLang="en-US" sz="2400" b="1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</a:t>
            </a:r>
          </a:p>
        </p:txBody>
      </p:sp>
      <p:pic>
        <p:nvPicPr>
          <p:cNvPr id="5" name="図 4" descr="ロゴ&#10;&#10;自動的に生成された説明">
            <a:extLst>
              <a:ext uri="{FF2B5EF4-FFF2-40B4-BE49-F238E27FC236}">
                <a16:creationId xmlns:a16="http://schemas.microsoft.com/office/drawing/2014/main" id="{2B6B648D-5179-F3A6-36B4-763A1FAE8D0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3656" t="7554" r="6475" b="12264"/>
          <a:stretch/>
        </p:blipFill>
        <p:spPr>
          <a:xfrm>
            <a:off x="5598336" y="114961"/>
            <a:ext cx="1097502" cy="1101815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389F3B8-8F33-D236-27F9-5C069B26B8BB}"/>
              </a:ext>
            </a:extLst>
          </p:cNvPr>
          <p:cNvSpPr/>
          <p:nvPr/>
        </p:nvSpPr>
        <p:spPr>
          <a:xfrm>
            <a:off x="125400" y="1333727"/>
            <a:ext cx="6621597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ja-JP" altLang="en-US" sz="2800" b="1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～</a:t>
            </a:r>
            <a:r>
              <a:rPr lang="en-US" altLang="ja-JP" sz="2800" b="1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AI</a:t>
            </a:r>
            <a:r>
              <a:rPr lang="ja-JP" altLang="en-US" sz="2800" b="1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の活用、その利便性とリスクを知る～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CA2ADDB9-C701-160E-5805-0B23B359F487}"/>
              </a:ext>
            </a:extLst>
          </p:cNvPr>
          <p:cNvSpPr/>
          <p:nvPr/>
        </p:nvSpPr>
        <p:spPr>
          <a:xfrm>
            <a:off x="0" y="1811754"/>
            <a:ext cx="68579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400" b="1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２０２６年</a:t>
            </a:r>
            <a:r>
              <a:rPr lang="ja-JP" altLang="en-US" sz="4000" b="1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２</a:t>
            </a:r>
            <a:r>
              <a:rPr lang="ja-JP" altLang="en-US" sz="2400" b="1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月</a:t>
            </a:r>
            <a:r>
              <a:rPr lang="ja-JP" altLang="en-US" sz="4000" b="1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２１</a:t>
            </a:r>
            <a:r>
              <a:rPr lang="ja-JP" altLang="en-US" sz="2400" b="1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日</a:t>
            </a:r>
            <a:r>
              <a:rPr lang="en-US" altLang="ja-JP" sz="2400" b="1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(</a:t>
            </a:r>
            <a:r>
              <a:rPr lang="ja-JP" altLang="en-US" sz="2400" b="1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土）</a:t>
            </a:r>
            <a:r>
              <a:rPr lang="ja-JP" altLang="en-US" sz="2400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１３：００</a:t>
            </a:r>
            <a:r>
              <a:rPr lang="en-US" altLang="ja-JP" sz="2400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-</a:t>
            </a:r>
            <a:r>
              <a:rPr lang="ja-JP" altLang="en-US" sz="2400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１６：２０</a:t>
            </a:r>
            <a:endParaRPr lang="ja-JP" altLang="en-US" sz="2400" b="1" dirty="0">
              <a:solidFill>
                <a:schemeClr val="bg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A9DF754-DD37-E530-6F68-C2CEBEE455EA}"/>
              </a:ext>
            </a:extLst>
          </p:cNvPr>
          <p:cNvSpPr/>
          <p:nvPr/>
        </p:nvSpPr>
        <p:spPr>
          <a:xfrm>
            <a:off x="125404" y="2497557"/>
            <a:ext cx="657043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b="1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会場：愛知県栄養士会事務局　・　オンライン（</a:t>
            </a:r>
            <a:r>
              <a:rPr lang="en-US" altLang="ja-JP" b="1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LIVE)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B3E14F9B-B5E4-0D88-9705-3B00BBCBB209}"/>
              </a:ext>
            </a:extLst>
          </p:cNvPr>
          <p:cNvSpPr/>
          <p:nvPr/>
        </p:nvSpPr>
        <p:spPr>
          <a:xfrm>
            <a:off x="126914" y="3516710"/>
            <a:ext cx="6687345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400" b="1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r>
              <a:rPr lang="ja-JP" altLang="en-US" sz="1400" b="1" dirty="0">
                <a:solidFill>
                  <a:schemeClr val="accent3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教材・資料作成の実際 ～忙しい現場での業務時短の工夫～</a:t>
            </a:r>
            <a:endParaRPr lang="en-US" altLang="ja-JP" sz="1400" b="1" dirty="0">
              <a:solidFill>
                <a:schemeClr val="accent3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sz="1800" b="1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r>
              <a:rPr lang="ja-JP" altLang="ja-JP" sz="1200" b="1" dirty="0">
                <a:solidFill>
                  <a:schemeClr val="bg1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社会医療法人名古屋記念財団 新生会第一病院　臨床栄養科 科長</a:t>
            </a:r>
            <a:r>
              <a:rPr lang="ja-JP" altLang="en-US" sz="1200" b="1" dirty="0">
                <a:solidFill>
                  <a:schemeClr val="bg1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　　　</a:t>
            </a:r>
            <a:r>
              <a:rPr lang="ja-JP" altLang="en-US" sz="1800" b="1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平賀　恵子先生</a:t>
            </a:r>
            <a:endParaRPr lang="en-US" altLang="ja-JP" sz="1200" b="1" dirty="0">
              <a:solidFill>
                <a:schemeClr val="bg1"/>
              </a:solidFill>
              <a:latin typeface="UD デジタル 教科書体 NK" panose="02020400000000000000" pitchFamily="18" charset="-128"/>
              <a:ea typeface="UD デジタル 教科書体 NK" panose="020204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400" b="1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r>
              <a:rPr lang="ja-JP" altLang="en-US" sz="1400" b="1" dirty="0">
                <a:solidFill>
                  <a:schemeClr val="accent3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病院におけるＡＩ活用事例</a:t>
            </a:r>
            <a:endParaRPr lang="en-US" altLang="ja-JP" sz="1400" b="1" dirty="0">
              <a:solidFill>
                <a:schemeClr val="accent3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sz="1800" b="1" dirty="0">
                <a:solidFill>
                  <a:schemeClr val="bg1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r>
              <a:rPr lang="ja-JP" altLang="ja-JP" sz="1200" b="1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日本赤十字社愛知医療センター名古屋第二病院</a:t>
            </a:r>
            <a:r>
              <a:rPr lang="ja-JP" altLang="en-US" sz="1200" b="1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栄養課　　　　　　　　　　　</a:t>
            </a:r>
            <a:r>
              <a:rPr lang="ja-JP" altLang="en-US" sz="1800" b="1" dirty="0">
                <a:solidFill>
                  <a:schemeClr val="bg1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杉山　優一先生</a:t>
            </a:r>
            <a:endParaRPr lang="en-US" altLang="ja-JP" sz="1200" b="1" dirty="0">
              <a:solidFill>
                <a:schemeClr val="bg1"/>
              </a:solidFill>
              <a:effectLst/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400" b="1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r>
              <a:rPr lang="ja-JP" altLang="en-US" sz="1400" b="1" dirty="0">
                <a:solidFill>
                  <a:schemeClr val="accent3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実践栄養学研究における</a:t>
            </a:r>
            <a:r>
              <a:rPr lang="en-US" altLang="ja-JP" sz="1400" b="1" dirty="0">
                <a:solidFill>
                  <a:schemeClr val="accent3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AI</a:t>
            </a:r>
            <a:r>
              <a:rPr lang="ja-JP" altLang="en-US" sz="1400" b="1" dirty="0">
                <a:solidFill>
                  <a:schemeClr val="accent3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の可能性と課題</a:t>
            </a:r>
          </a:p>
          <a:p>
            <a:r>
              <a:rPr lang="ja-JP" altLang="en-US" sz="1200" b="1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r>
              <a:rPr lang="ja-JP" altLang="en-US" sz="1200" b="1" dirty="0">
                <a:solidFill>
                  <a:schemeClr val="bg1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東北大学大学院　医工学研究科　スポーツ健康科学分野　特任研究員　　</a:t>
            </a:r>
            <a:r>
              <a:rPr lang="ja-JP" altLang="ja-JP" b="1" dirty="0">
                <a:solidFill>
                  <a:schemeClr val="bg1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川瀨</a:t>
            </a:r>
            <a:r>
              <a:rPr lang="ja-JP" altLang="en-US" b="1" dirty="0">
                <a:solidFill>
                  <a:schemeClr val="bg1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　</a:t>
            </a:r>
            <a:r>
              <a:rPr lang="ja-JP" altLang="ja-JP" b="1" dirty="0">
                <a:solidFill>
                  <a:schemeClr val="bg1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文哉</a:t>
            </a:r>
            <a:r>
              <a:rPr lang="ja-JP" altLang="en-US" sz="1800" b="1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先生</a:t>
            </a:r>
            <a:endParaRPr lang="ja-JP" altLang="en-US" sz="1200" b="1" dirty="0">
              <a:solidFill>
                <a:schemeClr val="bg1"/>
              </a:solidFill>
              <a:latin typeface="UD デジタル 教科書体 NK" panose="02020400000000000000" pitchFamily="18" charset="-128"/>
              <a:ea typeface="UD デジタル 教科書体 NK" panose="02020400000000000000" pitchFamily="18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B86E71C9-7E31-7E76-3179-E8AA438933F8}"/>
              </a:ext>
            </a:extLst>
          </p:cNvPr>
          <p:cNvSpPr/>
          <p:nvPr/>
        </p:nvSpPr>
        <p:spPr>
          <a:xfrm>
            <a:off x="100687" y="5856448"/>
            <a:ext cx="664631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b="1" dirty="0">
                <a:solidFill>
                  <a:schemeClr val="bg1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　　</a:t>
            </a:r>
            <a:r>
              <a:rPr lang="en-US" altLang="ja-JP" sz="2400" b="1" dirty="0">
                <a:solidFill>
                  <a:schemeClr val="accent3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AI</a:t>
            </a:r>
            <a:r>
              <a:rPr lang="ja-JP" altLang="ja-JP" sz="2400" b="1" dirty="0">
                <a:solidFill>
                  <a:schemeClr val="accent3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って何？から始める</a:t>
            </a:r>
            <a:endParaRPr lang="en-US" altLang="ja-JP" sz="2400" b="1" dirty="0">
              <a:solidFill>
                <a:schemeClr val="accent3"/>
              </a:solidFill>
              <a:latin typeface="UD デジタル 教科書体 NK" panose="02020400000000000000" pitchFamily="18" charset="-128"/>
              <a:ea typeface="UD デジタル 教科書体 NK" panose="02020400000000000000" pitchFamily="18" charset="-128"/>
            </a:endParaRPr>
          </a:p>
          <a:p>
            <a:r>
              <a:rPr lang="ja-JP" altLang="en-US" sz="2400" b="1" dirty="0">
                <a:solidFill>
                  <a:schemeClr val="accent3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　　　　　</a:t>
            </a:r>
            <a:r>
              <a:rPr lang="ja-JP" altLang="ja-JP" sz="2400" b="1" dirty="0">
                <a:solidFill>
                  <a:schemeClr val="accent3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「管理栄養士・栄養士のための</a:t>
            </a:r>
            <a:r>
              <a:rPr lang="en-US" altLang="ja-JP" sz="2400" b="1" dirty="0">
                <a:solidFill>
                  <a:schemeClr val="accent3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AI</a:t>
            </a:r>
            <a:r>
              <a:rPr lang="ja-JP" altLang="ja-JP" sz="2400" b="1" dirty="0">
                <a:solidFill>
                  <a:schemeClr val="accent3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入門」</a:t>
            </a:r>
          </a:p>
          <a:p>
            <a:r>
              <a:rPr lang="ja-JP" altLang="en-US" sz="2000" b="1" dirty="0">
                <a:solidFill>
                  <a:schemeClr val="bg1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　　</a:t>
            </a:r>
            <a:r>
              <a:rPr lang="ja-JP" altLang="ja-JP" sz="2000" b="1" dirty="0">
                <a:solidFill>
                  <a:schemeClr val="bg1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学校法人 中西学園　名古屋栄養専門学校 </a:t>
            </a:r>
            <a:r>
              <a:rPr lang="en-US" altLang="ja-JP" sz="2000" b="1" dirty="0">
                <a:solidFill>
                  <a:schemeClr val="bg1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 </a:t>
            </a:r>
          </a:p>
          <a:p>
            <a:r>
              <a:rPr lang="ja-JP" altLang="en-US" sz="2000" b="1" dirty="0">
                <a:solidFill>
                  <a:schemeClr val="bg1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　　　　　　　　　　　　　　　　　　　　副校長　　</a:t>
            </a:r>
            <a:r>
              <a:rPr lang="ja-JP" altLang="ja-JP" sz="2800" b="1" dirty="0">
                <a:solidFill>
                  <a:schemeClr val="bg1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平田　芳浩</a:t>
            </a:r>
            <a:r>
              <a:rPr lang="zh-CN" altLang="en-US" sz="2800" b="0" i="0" dirty="0">
                <a:solidFill>
                  <a:schemeClr val="bg1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先生</a:t>
            </a:r>
            <a:endParaRPr lang="ja-JP" altLang="en-US" sz="1200" b="1" dirty="0">
              <a:solidFill>
                <a:schemeClr val="bg1"/>
              </a:solidFill>
              <a:latin typeface="UD デジタル 教科書体 NK" panose="02020400000000000000" pitchFamily="18" charset="-128"/>
              <a:ea typeface="UD デジタル 教科書体 NK" panose="02020400000000000000" pitchFamily="18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22AE5D1D-FE30-0069-84EC-4E3EBD77900B}"/>
              </a:ext>
            </a:extLst>
          </p:cNvPr>
          <p:cNvSpPr/>
          <p:nvPr/>
        </p:nvSpPr>
        <p:spPr>
          <a:xfrm>
            <a:off x="111001" y="2944099"/>
            <a:ext cx="6621595" cy="4575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n w="0"/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第</a:t>
            </a:r>
            <a:r>
              <a:rPr lang="en-US" altLang="ja-JP" sz="2400" dirty="0">
                <a:ln w="0"/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</a:t>
            </a:r>
            <a:r>
              <a:rPr lang="ja-JP" altLang="en-US" sz="2400" dirty="0">
                <a:ln w="0"/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部</a:t>
            </a:r>
            <a:r>
              <a:rPr lang="en-US" altLang="ja-JP" sz="2400" dirty="0">
                <a:ln w="0"/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:</a:t>
            </a:r>
            <a:r>
              <a:rPr lang="ja-JP" altLang="en-US" sz="2400" dirty="0">
                <a:ln w="0"/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シンポジウム  </a:t>
            </a:r>
            <a:r>
              <a:rPr lang="en-US" altLang="ja-JP" sz="2400" dirty="0">
                <a:ln w="0"/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AI</a:t>
            </a:r>
            <a:r>
              <a:rPr lang="ja-JP" altLang="en-US" sz="2400" dirty="0">
                <a:ln w="0"/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の活用事例　</a:t>
            </a:r>
            <a:r>
              <a:rPr lang="ja-JP" altLang="en-US" sz="1600" dirty="0">
                <a:ln w="0"/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（９０分）</a:t>
            </a:r>
            <a:endParaRPr lang="en-US" altLang="ja-JP" sz="2400" dirty="0">
              <a:ln w="0"/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E57BC6A5-4670-71AD-1107-2F8F8F32C985}"/>
              </a:ext>
            </a:extLst>
          </p:cNvPr>
          <p:cNvSpPr txBox="1"/>
          <p:nvPr/>
        </p:nvSpPr>
        <p:spPr>
          <a:xfrm>
            <a:off x="126914" y="7329804"/>
            <a:ext cx="6687345" cy="21698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【</a:t>
            </a:r>
            <a:r>
              <a:rPr lang="ja-JP" altLang="en-US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受 講 料</a:t>
            </a:r>
            <a:r>
              <a:rPr lang="en-US" altLang="ja-JP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】   </a:t>
            </a:r>
            <a:r>
              <a:rPr lang="ja-JP" altLang="en-US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愛知県栄養士会会員 </a:t>
            </a:r>
            <a:r>
              <a:rPr lang="en-US" altLang="ja-JP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1,000</a:t>
            </a:r>
            <a:r>
              <a:rPr lang="ja-JP" altLang="en-US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円 </a:t>
            </a:r>
            <a:r>
              <a:rPr lang="en-US" altLang="ja-JP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/ </a:t>
            </a:r>
            <a:r>
              <a:rPr lang="ja-JP" altLang="en-US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学生 ０円</a:t>
            </a:r>
            <a:br>
              <a:rPr lang="en-US" altLang="ja-JP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</a:br>
            <a:r>
              <a:rPr lang="ja-JP" altLang="en-US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　　　  　　　　他県栄養士会会員</a:t>
            </a:r>
            <a:r>
              <a:rPr lang="en-US" altLang="ja-JP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3,000</a:t>
            </a:r>
            <a:r>
              <a:rPr lang="ja-JP" altLang="en-US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円 </a:t>
            </a:r>
            <a:r>
              <a:rPr lang="en-US" altLang="ja-JP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/</a:t>
            </a:r>
            <a:r>
              <a:rPr lang="ja-JP" altLang="en-US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 非会員</a:t>
            </a:r>
            <a:r>
              <a:rPr lang="en-US" altLang="ja-JP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5,000</a:t>
            </a:r>
            <a:r>
              <a:rPr lang="ja-JP" altLang="en-US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円 </a:t>
            </a:r>
            <a:endParaRPr lang="en-US" altLang="ja-JP" dirty="0">
              <a:solidFill>
                <a:schemeClr val="bg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lang="en-US" altLang="ja-JP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【</a:t>
            </a:r>
            <a:r>
              <a:rPr lang="ja-JP" altLang="en-US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定     員</a:t>
            </a:r>
            <a:r>
              <a:rPr lang="en-US" altLang="ja-JP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】 </a:t>
            </a:r>
            <a:r>
              <a:rPr lang="ja-JP" altLang="en-US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会場参加：</a:t>
            </a:r>
            <a:r>
              <a:rPr lang="en-US" altLang="ja-JP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20</a:t>
            </a:r>
            <a:r>
              <a:rPr lang="ja-JP" altLang="en-US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名 オンライン参加：７０名</a:t>
            </a:r>
            <a:endParaRPr lang="en-US" altLang="ja-JP" dirty="0">
              <a:solidFill>
                <a:schemeClr val="bg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lang="en-US" altLang="ja-JP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【</a:t>
            </a:r>
            <a:r>
              <a:rPr lang="ja-JP" altLang="en-US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申し込み</a:t>
            </a:r>
            <a:r>
              <a:rPr lang="en-US" altLang="ja-JP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】</a:t>
            </a:r>
            <a:r>
              <a:rPr lang="ja-JP" altLang="en-US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２０２６年２月</a:t>
            </a:r>
            <a:r>
              <a:rPr lang="en-US" altLang="ja-JP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9</a:t>
            </a:r>
            <a:r>
              <a:rPr lang="ja-JP" altLang="en-US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日</a:t>
            </a:r>
            <a:r>
              <a:rPr lang="en-US" altLang="ja-JP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(</a:t>
            </a:r>
            <a:r>
              <a:rPr lang="ja-JP" altLang="en-US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月</a:t>
            </a:r>
            <a:r>
              <a:rPr lang="en-US" altLang="ja-JP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)</a:t>
            </a:r>
            <a:r>
              <a:rPr lang="ja-JP" altLang="en-US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正午まで</a:t>
            </a:r>
            <a:endParaRPr lang="en-US" altLang="ja-JP" dirty="0">
              <a:solidFill>
                <a:schemeClr val="bg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lang="en-US" altLang="ja-JP" b="1" dirty="0">
                <a:solidFill>
                  <a:schemeClr val="bg1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【</a:t>
            </a:r>
            <a:r>
              <a:rPr lang="ja-JP" altLang="en-US" b="1" dirty="0">
                <a:solidFill>
                  <a:schemeClr val="bg1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問い合せ</a:t>
            </a:r>
            <a:r>
              <a:rPr lang="en-US" altLang="ja-JP" b="1" dirty="0">
                <a:solidFill>
                  <a:schemeClr val="bg1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】</a:t>
            </a:r>
            <a:r>
              <a:rPr lang="ja-JP" altLang="en-US" b="1" dirty="0">
                <a:solidFill>
                  <a:schemeClr val="bg1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　</a:t>
            </a:r>
            <a:r>
              <a:rPr lang="ja-JP" altLang="en-US" b="1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愛知県栄養士会医療部会第３回研修会担当 高橋</a:t>
            </a:r>
            <a:endParaRPr lang="en-US" altLang="ja-JP" b="1" dirty="0">
              <a:solidFill>
                <a:schemeClr val="bg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b="1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　　　　　　　　　　</a:t>
            </a:r>
            <a:r>
              <a:rPr lang="en" altLang="ja-JP" b="1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E-mail:ae_iryou@yahoo.co.jp</a:t>
            </a:r>
            <a:endParaRPr lang="ja-JP" altLang="en-US" dirty="0">
              <a:solidFill>
                <a:schemeClr val="bg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19C78CDF-5F90-825F-E818-8FA2A8D77BAE}"/>
              </a:ext>
            </a:extLst>
          </p:cNvPr>
          <p:cNvSpPr/>
          <p:nvPr/>
        </p:nvSpPr>
        <p:spPr>
          <a:xfrm>
            <a:off x="126914" y="5389468"/>
            <a:ext cx="6630399" cy="466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n w="0"/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第２部</a:t>
            </a:r>
            <a:r>
              <a:rPr lang="en-US" altLang="ja-JP" sz="2400" dirty="0">
                <a:ln w="0"/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:</a:t>
            </a:r>
            <a:r>
              <a:rPr lang="ja-JP" altLang="en-US" sz="2400" dirty="0">
                <a:ln w="0"/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基調講演　</a:t>
            </a:r>
            <a:r>
              <a:rPr lang="ja-JP" altLang="en-US" sz="1600" dirty="0">
                <a:ln w="0"/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（９０分）</a:t>
            </a:r>
            <a:endParaRPr lang="en-US" altLang="ja-JP" sz="2400" dirty="0">
              <a:ln w="0"/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78290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A5C59BE-C78D-9F84-1053-12A39D9AE2FF}"/>
              </a:ext>
            </a:extLst>
          </p:cNvPr>
          <p:cNvSpPr txBox="1"/>
          <p:nvPr/>
        </p:nvSpPr>
        <p:spPr>
          <a:xfrm>
            <a:off x="517828" y="255727"/>
            <a:ext cx="5822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〈</a:t>
            </a:r>
            <a:r>
              <a:rPr kumimoji="1" lang="ja-JP" altLang="en-US" sz="2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申し込み方法について</a:t>
            </a:r>
            <a:r>
              <a:rPr kumimoji="1" lang="en-US" altLang="ja-JP" sz="2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〉</a:t>
            </a:r>
            <a:endParaRPr kumimoji="1" lang="ja-JP" altLang="en-US" sz="2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B701994-D04C-FD1D-0F50-E6200611345B}"/>
              </a:ext>
            </a:extLst>
          </p:cNvPr>
          <p:cNvSpPr txBox="1"/>
          <p:nvPr/>
        </p:nvSpPr>
        <p:spPr>
          <a:xfrm>
            <a:off x="602310" y="725282"/>
            <a:ext cx="4057153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chemeClr val="bg1"/>
                </a:solidFill>
              </a:rPr>
              <a:t>愛知県栄養士会ホームページ</a:t>
            </a:r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89E86E8-34F6-136F-F33E-882DD0A95A97}"/>
              </a:ext>
            </a:extLst>
          </p:cNvPr>
          <p:cNvSpPr txBox="1"/>
          <p:nvPr/>
        </p:nvSpPr>
        <p:spPr>
          <a:xfrm>
            <a:off x="3943847" y="725282"/>
            <a:ext cx="715616" cy="369332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/>
              <a:t>検索</a:t>
            </a:r>
          </a:p>
        </p:txBody>
      </p:sp>
      <p:sp>
        <p:nvSpPr>
          <p:cNvPr id="5" name="矢印: 左 4">
            <a:extLst>
              <a:ext uri="{FF2B5EF4-FFF2-40B4-BE49-F238E27FC236}">
                <a16:creationId xmlns:a16="http://schemas.microsoft.com/office/drawing/2014/main" id="{5A82928B-785A-6DCF-28C5-BB23AF93B4B9}"/>
              </a:ext>
            </a:extLst>
          </p:cNvPr>
          <p:cNvSpPr/>
          <p:nvPr/>
        </p:nvSpPr>
        <p:spPr>
          <a:xfrm rot="1319307">
            <a:off x="4729729" y="780586"/>
            <a:ext cx="659958" cy="524786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6D4F77B-67C0-919A-51F6-9FD3D0F25050}"/>
              </a:ext>
            </a:extLst>
          </p:cNvPr>
          <p:cNvSpPr txBox="1"/>
          <p:nvPr/>
        </p:nvSpPr>
        <p:spPr>
          <a:xfrm>
            <a:off x="437322" y="1353859"/>
            <a:ext cx="60588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→「研修会情報」→「研修会申し込み」→医療部会研修会</a:t>
            </a:r>
            <a:endParaRPr kumimoji="1" lang="en-US" altLang="ja-JP" dirty="0">
              <a:solidFill>
                <a:schemeClr val="bg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r"/>
            <a:r>
              <a:rPr kumimoji="1" lang="en-US" altLang="ja-JP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https://aichiken-eiyoushikai.or.jp</a:t>
            </a:r>
            <a:endParaRPr kumimoji="1" lang="ja-JP" altLang="en-US" dirty="0">
              <a:solidFill>
                <a:schemeClr val="bg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7149AC6-FE1D-71F1-5A45-F11AABD824D5}"/>
              </a:ext>
            </a:extLst>
          </p:cNvPr>
          <p:cNvSpPr txBox="1"/>
          <p:nvPr/>
        </p:nvSpPr>
        <p:spPr>
          <a:xfrm>
            <a:off x="224590" y="2296195"/>
            <a:ext cx="6448926" cy="6987426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kumimoji="1" lang="en-US" altLang="ja-JP" dirty="0">
              <a:solidFill>
                <a:schemeClr val="bg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＊申込</a:t>
            </a:r>
            <a:r>
              <a:rPr kumimoji="1" lang="en-US" altLang="ja-JP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URL</a:t>
            </a:r>
          </a:p>
          <a:p>
            <a:pPr algn="ctr"/>
            <a:r>
              <a:rPr kumimoji="1" lang="ja-JP" altLang="en-US" sz="1400" dirty="0">
                <a:solidFill>
                  <a:srgbClr val="0070C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r>
              <a:rPr lang="en-US" altLang="ja-JP" sz="1400" b="1" u="sng" dirty="0">
                <a:solidFill>
                  <a:srgbClr val="2FA2BE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https://app.payvent.net/embedded_forms/show/6927a65f9161bce1478298f1</a:t>
            </a:r>
            <a:endParaRPr lang="ja-JP" altLang="ja-JP" sz="1400" b="1" dirty="0">
              <a:solidFill>
                <a:srgbClr val="2FA2BE"/>
              </a:solidFill>
            </a:endParaRPr>
          </a:p>
          <a:p>
            <a:endParaRPr kumimoji="1" lang="en-US" altLang="ja-JP" dirty="0">
              <a:solidFill>
                <a:schemeClr val="bg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　　　　　</a:t>
            </a:r>
            <a:r>
              <a:rPr kumimoji="1" lang="en-US" altLang="ja-JP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QR</a:t>
            </a:r>
            <a:r>
              <a:rPr kumimoji="1" lang="ja-JP" altLang="en-US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コードからのお申込みはこちら →</a:t>
            </a:r>
            <a:endParaRPr kumimoji="1" lang="en-US" altLang="ja-JP" dirty="0">
              <a:solidFill>
                <a:schemeClr val="bg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lnSpc>
                <a:spcPct val="150000"/>
              </a:lnSpc>
            </a:pPr>
            <a:endParaRPr kumimoji="1" lang="en-US" altLang="ja-JP" dirty="0">
              <a:solidFill>
                <a:schemeClr val="bg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en-US" altLang="ja-JP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※</a:t>
            </a:r>
            <a:r>
              <a:rPr kumimoji="1" lang="ja-JP" altLang="en-US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スパム対策・ドメイン指定されている場合は、</a:t>
            </a:r>
            <a:br>
              <a:rPr kumimoji="1" lang="en-US" altLang="ja-JP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</a:br>
            <a:r>
              <a:rPr kumimoji="1" lang="ja-JP" altLang="en-US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</a:t>
            </a:r>
            <a:r>
              <a:rPr kumimoji="1" lang="en-US" altLang="ja-JP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ae_iryou@yahoo.co.jp </a:t>
            </a:r>
            <a:r>
              <a:rPr kumimoji="1" lang="ja-JP" altLang="en-US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および　</a:t>
            </a:r>
            <a:r>
              <a:rPr kumimoji="1" lang="en-US" altLang="ja-JP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no-reply@zoom.us</a:t>
            </a:r>
          </a:p>
          <a:p>
            <a:r>
              <a:rPr kumimoji="1" lang="ja-JP" altLang="en-US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のメールアドレスが受信できるよう設定をお願いします。 </a:t>
            </a:r>
          </a:p>
          <a:p>
            <a:pPr>
              <a:lnSpc>
                <a:spcPct val="150000"/>
              </a:lnSpc>
            </a:pPr>
            <a:r>
              <a:rPr kumimoji="1" lang="ja-JP" altLang="en-US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＊ 取得可能単位 </a:t>
            </a:r>
          </a:p>
          <a:p>
            <a:pPr>
              <a:lnSpc>
                <a:spcPct val="150000"/>
              </a:lnSpc>
            </a:pPr>
            <a:r>
              <a:rPr kumimoji="1" lang="ja-JP" altLang="en-US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●日本栄養士会生涯教育実務研修（単位申請不要）</a:t>
            </a:r>
            <a:endParaRPr kumimoji="1" lang="en-US" altLang="ja-JP" dirty="0">
              <a:solidFill>
                <a:schemeClr val="bg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第</a:t>
            </a:r>
            <a:r>
              <a:rPr kumimoji="1" lang="en-US" altLang="ja-JP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</a:t>
            </a:r>
            <a:r>
              <a:rPr kumimoji="1" lang="ja-JP" altLang="en-US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部：　　</a:t>
            </a:r>
            <a:r>
              <a:rPr lang="ja-JP" altLang="en-US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全分野共通　</a:t>
            </a:r>
            <a:r>
              <a:rPr lang="en-US" altLang="ja-JP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90 110</a:t>
            </a:r>
            <a:r>
              <a:rPr kumimoji="1" lang="ja-JP" altLang="en-US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講義１単位 </a:t>
            </a:r>
          </a:p>
          <a:p>
            <a:r>
              <a:rPr kumimoji="1" lang="ja-JP" altLang="en-US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第２部：　　</a:t>
            </a:r>
            <a:r>
              <a:rPr lang="ja-JP" altLang="en-US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全分野共通　</a:t>
            </a:r>
            <a:r>
              <a:rPr lang="en-US" altLang="ja-JP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90 110</a:t>
            </a:r>
            <a:r>
              <a:rPr kumimoji="1" lang="ja-JP" altLang="en-US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講義１単位　</a:t>
            </a:r>
            <a:endParaRPr kumimoji="1" lang="ja-JP" altLang="en-US" u="sng" dirty="0">
              <a:solidFill>
                <a:schemeClr val="bg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●日本糖尿病療養指導士参加（単位申請</a:t>
            </a:r>
            <a:r>
              <a:rPr kumimoji="1" lang="ja-JP" altLang="en-US" dirty="0">
                <a:solidFill>
                  <a:srgbClr val="EE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必要</a:t>
            </a:r>
            <a:r>
              <a:rPr kumimoji="1" lang="ja-JP" altLang="en-US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）</a:t>
            </a:r>
          </a:p>
          <a:p>
            <a:r>
              <a:rPr kumimoji="1" lang="ja-JP" altLang="en-US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</a:t>
            </a:r>
            <a:r>
              <a:rPr kumimoji="1" lang="en-US" altLang="ja-JP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</a:t>
            </a:r>
            <a:r>
              <a:rPr kumimoji="1" lang="ja-JP" altLang="en-US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群 </a:t>
            </a:r>
            <a:r>
              <a:rPr kumimoji="1" lang="en-US" altLang="ja-JP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</a:t>
            </a:r>
            <a:r>
              <a:rPr kumimoji="1" lang="ja-JP" altLang="en-US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単位 （第１部・第２部通しての受講のみの場合に付与）</a:t>
            </a:r>
          </a:p>
          <a:p>
            <a:r>
              <a:rPr kumimoji="1" lang="ja-JP" altLang="en-US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申請方法は、当研修会の</a:t>
            </a:r>
            <a:r>
              <a:rPr kumimoji="1" lang="en-US" altLang="ja-JP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HP</a:t>
            </a:r>
            <a:r>
              <a:rPr kumimoji="1" lang="ja-JP" altLang="en-US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欄からご確認ください。</a:t>
            </a:r>
          </a:p>
          <a:p>
            <a:endParaRPr kumimoji="1" lang="en-US" altLang="ja-JP" dirty="0">
              <a:solidFill>
                <a:schemeClr val="bg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＊問い合わせは、下記担当者へ、メールにてお願いいたします。</a:t>
            </a:r>
          </a:p>
          <a:p>
            <a:pPr>
              <a:lnSpc>
                <a:spcPct val="150000"/>
              </a:lnSpc>
            </a:pPr>
            <a:r>
              <a:rPr kumimoji="1" lang="ja-JP" altLang="en-US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連絡先：愛知県栄養士会医療部会第</a:t>
            </a:r>
            <a:r>
              <a:rPr kumimoji="1" lang="en-US" altLang="ja-JP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3</a:t>
            </a:r>
            <a:r>
              <a:rPr kumimoji="1" lang="ja-JP" altLang="en-US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回研修会担当：高橋</a:t>
            </a:r>
          </a:p>
          <a:p>
            <a:pPr>
              <a:lnSpc>
                <a:spcPct val="150000"/>
              </a:lnSpc>
            </a:pPr>
            <a:r>
              <a:rPr kumimoji="1" lang="ja-JP" altLang="en-US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　　　　　　　</a:t>
            </a:r>
            <a:r>
              <a:rPr kumimoji="1" lang="en-US" altLang="ja-JP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E-mail</a:t>
            </a:r>
            <a:r>
              <a:rPr kumimoji="1" lang="ja-JP" altLang="en-US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： </a:t>
            </a:r>
            <a:r>
              <a:rPr kumimoji="1" lang="en-US" altLang="ja-JP" b="1" dirty="0">
                <a:solidFill>
                  <a:srgbClr val="2FA2BE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ae_iryou@yahoo.co.jp</a:t>
            </a:r>
            <a:r>
              <a:rPr kumimoji="1" lang="en-US" altLang="ja-JP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endParaRPr kumimoji="1" lang="en-US" altLang="ja-JP" sz="1000" dirty="0">
              <a:solidFill>
                <a:schemeClr val="bg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lnSpc>
                <a:spcPct val="250000"/>
              </a:lnSpc>
            </a:pPr>
            <a:endParaRPr kumimoji="1" lang="ja-JP" altLang="en-US" dirty="0">
              <a:solidFill>
                <a:schemeClr val="bg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9200A36F-1BA3-B21C-112B-D0565872FCEA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9444" b="7830"/>
          <a:stretch>
            <a:fillRect/>
          </a:stretch>
        </p:blipFill>
        <p:spPr>
          <a:xfrm>
            <a:off x="5219158" y="8302508"/>
            <a:ext cx="1121014" cy="927370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1A4E79B0-BDCE-465E-A81D-3CDC8D938AE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3423" y="3186113"/>
            <a:ext cx="1121014" cy="112101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886923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回路">
  <a:themeElements>
    <a:clrScheme name="回路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回路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回路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回路</Template>
  <TotalTime>237</TotalTime>
  <Words>839</Words>
  <Application>Microsoft Office PowerPoint</Application>
  <PresentationFormat>A4 210 x 297 mm</PresentationFormat>
  <Paragraphs>46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UD デジタル 教科書体 NK</vt:lpstr>
      <vt:lpstr>UD デジタル 教科書体 NK-B</vt:lpstr>
      <vt:lpstr>Arial</vt:lpstr>
      <vt:lpstr>Tw Cen MT</vt:lpstr>
      <vt:lpstr>回路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えりか たかはし</dc:creator>
  <cp:lastModifiedBy>えりか たかはし</cp:lastModifiedBy>
  <cp:revision>21</cp:revision>
  <dcterms:created xsi:type="dcterms:W3CDTF">2025-11-13T03:13:26Z</dcterms:created>
  <dcterms:modified xsi:type="dcterms:W3CDTF">2026-02-20T06:17:38Z</dcterms:modified>
</cp:coreProperties>
</file>